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6"/>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94014" autoAdjust="0"/>
  </p:normalViewPr>
  <p:slideViewPr>
    <p:cSldViewPr>
      <p:cViewPr varScale="1">
        <p:scale>
          <a:sx n="66" d="100"/>
          <a:sy n="66" d="100"/>
        </p:scale>
        <p:origin x="-1410" y="-10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817D92F-F4B6-408E-9CA8-0E52281FC251}" type="datetimeFigureOut">
              <a:rPr lang="en-US" smtClean="0"/>
              <a:pPr/>
              <a:t>1/4/2017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84F5E0E-52F8-4866-806B-4BD0BBBB0433}"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A9D54426-0D55-4090-B26D-21FDF2AF54E8}" type="datetimeFigureOut">
              <a:rPr lang="en-US" smtClean="0"/>
              <a:pPr/>
              <a:t>1/4/2017</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19ABB29F-3037-42C2-9F64-68E0AE35FEE1}"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9D54426-0D55-4090-B26D-21FDF2AF54E8}" type="datetimeFigureOut">
              <a:rPr lang="en-US" smtClean="0"/>
              <a:pPr/>
              <a:t>1/4/2017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ABB29F-3037-42C2-9F64-68E0AE35FEE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9D54426-0D55-4090-B26D-21FDF2AF54E8}" type="datetimeFigureOut">
              <a:rPr lang="en-US" smtClean="0"/>
              <a:pPr/>
              <a:t>1/4/2017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ABB29F-3037-42C2-9F64-68E0AE35FEE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9D54426-0D55-4090-B26D-21FDF2AF54E8}" type="datetimeFigureOut">
              <a:rPr lang="en-US" smtClean="0"/>
              <a:pPr/>
              <a:t>1/4/2017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ABB29F-3037-42C2-9F64-68E0AE35FEE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A9D54426-0D55-4090-B26D-21FDF2AF54E8}" type="datetimeFigureOut">
              <a:rPr lang="en-US" smtClean="0"/>
              <a:pPr/>
              <a:t>1/4/2017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ABB29F-3037-42C2-9F64-68E0AE35FEE1}"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A9D54426-0D55-4090-B26D-21FDF2AF54E8}" type="datetimeFigureOut">
              <a:rPr lang="en-US" smtClean="0"/>
              <a:pPr/>
              <a:t>1/4/2017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9ABB29F-3037-42C2-9F64-68E0AE35FEE1}"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A9D54426-0D55-4090-B26D-21FDF2AF54E8}" type="datetimeFigureOut">
              <a:rPr lang="en-US" smtClean="0"/>
              <a:pPr/>
              <a:t>1/4/2017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9ABB29F-3037-42C2-9F64-68E0AE35FEE1}"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A9D54426-0D55-4090-B26D-21FDF2AF54E8}" type="datetimeFigureOut">
              <a:rPr lang="en-US" smtClean="0"/>
              <a:pPr/>
              <a:t>1/4/2017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9ABB29F-3037-42C2-9F64-68E0AE35FEE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9D54426-0D55-4090-B26D-21FDF2AF54E8}" type="datetimeFigureOut">
              <a:rPr lang="en-US" smtClean="0"/>
              <a:pPr/>
              <a:t>1/4/2017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9ABB29F-3037-42C2-9F64-68E0AE35FEE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A9D54426-0D55-4090-B26D-21FDF2AF54E8}" type="datetimeFigureOut">
              <a:rPr lang="en-US" smtClean="0"/>
              <a:pPr/>
              <a:t>1/4/2017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9ABB29F-3037-42C2-9F64-68E0AE35FEE1}"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A9D54426-0D55-4090-B26D-21FDF2AF54E8}" type="datetimeFigureOut">
              <a:rPr lang="en-US" smtClean="0"/>
              <a:pPr/>
              <a:t>1/4/2017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19ABB29F-3037-42C2-9F64-68E0AE35FEE1}"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A9D54426-0D55-4090-B26D-21FDF2AF54E8}" type="datetimeFigureOut">
              <a:rPr lang="en-US" smtClean="0"/>
              <a:pPr/>
              <a:t>1/4/2017</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19ABB29F-3037-42C2-9F64-68E0AE35FEE1}"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gif"/><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685800" y="2667000"/>
            <a:ext cx="7703435" cy="1938992"/>
          </a:xfrm>
          <a:prstGeom prst="rect">
            <a:avLst/>
          </a:prstGeom>
        </p:spPr>
        <p:txBody>
          <a:bodyPr wrap="square">
            <a:spAutoFit/>
          </a:bodyPr>
          <a:lstStyle/>
          <a:p>
            <a:pPr algn="ctr"/>
            <a:r>
              <a:rPr lang="ar-IQ" sz="6000" b="1" dirty="0" smtClean="0">
                <a:solidFill>
                  <a:srgbClr val="FFC000"/>
                </a:solidFill>
              </a:rPr>
              <a:t>المركبات اللاعضوية كمصادر طاقة </a:t>
            </a:r>
            <a:endParaRPr lang="en-US" sz="6000" dirty="0">
              <a:solidFill>
                <a:srgbClr val="FFC000"/>
              </a:solidFill>
            </a:endParaRPr>
          </a:p>
        </p:txBody>
      </p:sp>
    </p:spTree>
  </p:cSld>
  <p:clrMapOvr>
    <a:masterClrMapping/>
  </p:clrMapOvr>
  <p:transition spd="slow">
    <p:wedg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Description: figure_27_07_labeled"/>
          <p:cNvPicPr/>
          <p:nvPr/>
        </p:nvPicPr>
        <p:blipFill>
          <a:blip r:embed="rId2" cstate="print"/>
          <a:srcRect/>
          <a:stretch>
            <a:fillRect/>
          </a:stretch>
        </p:blipFill>
        <p:spPr bwMode="auto">
          <a:xfrm>
            <a:off x="0" y="0"/>
            <a:ext cx="9144000" cy="5740879"/>
          </a:xfrm>
          <a:prstGeom prst="rect">
            <a:avLst/>
          </a:prstGeom>
          <a:noFill/>
          <a:ln w="9525">
            <a:noFill/>
            <a:miter lim="800000"/>
            <a:headEnd/>
            <a:tailEnd/>
          </a:ln>
        </p:spPr>
      </p:pic>
      <p:pic>
        <p:nvPicPr>
          <p:cNvPr id="1025" name="Picture 1"/>
          <p:cNvPicPr>
            <a:picLocks noChangeAspect="1" noChangeArrowheads="1"/>
          </p:cNvPicPr>
          <p:nvPr/>
        </p:nvPicPr>
        <p:blipFill>
          <a:blip r:embed="rId3" cstate="print"/>
          <a:srcRect/>
          <a:stretch>
            <a:fillRect/>
          </a:stretch>
        </p:blipFill>
        <p:spPr bwMode="auto">
          <a:xfrm>
            <a:off x="685800" y="5867400"/>
            <a:ext cx="7391400" cy="509587"/>
          </a:xfrm>
          <a:prstGeom prst="rect">
            <a:avLst/>
          </a:prstGeom>
          <a:noFill/>
          <a:ln w="9525">
            <a:noFill/>
            <a:miter lim="800000"/>
            <a:headEnd/>
            <a:tailEnd/>
          </a:ln>
          <a:effectLst/>
        </p:spPr>
      </p:pic>
    </p:spTree>
  </p:cSld>
  <p:clrMapOvr>
    <a:masterClrMapping/>
  </p:clrMapOvr>
  <p:transition spd="slow">
    <p:wedg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1"/>
          <p:cNvSpPr>
            <a:spLocks noChangeArrowheads="1"/>
          </p:cNvSpPr>
          <p:nvPr/>
        </p:nvSpPr>
        <p:spPr bwMode="auto">
          <a:xfrm>
            <a:off x="0" y="1066800"/>
            <a:ext cx="9144000" cy="156966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ar-IQ" sz="2400" b="1" i="0" u="sng" strike="noStrike" cap="none" normalizeH="0" baseline="0" dirty="0" smtClean="0">
                <a:ln>
                  <a:noFill/>
                </a:ln>
                <a:solidFill>
                  <a:schemeClr val="accent2">
                    <a:lumMod val="60000"/>
                    <a:lumOff val="40000"/>
                  </a:schemeClr>
                </a:solidFill>
                <a:effectLst/>
                <a:latin typeface="Estrangelo Edessa" pitchFamily="66" charset="0"/>
                <a:ea typeface="Calibri" pitchFamily="34" charset="0"/>
                <a:cs typeface="Arial" pitchFamily="34" charset="0"/>
              </a:rPr>
              <a:t>ج.مركبات النتروجين اللاعضوية كمصادر طاقة </a:t>
            </a:r>
            <a:endParaRPr kumimoji="0" lang="en-US" sz="2400" b="0" i="0" u="none" strike="noStrike" cap="none" normalizeH="0" baseline="0" dirty="0" smtClean="0">
              <a:ln>
                <a:noFill/>
              </a:ln>
              <a:solidFill>
                <a:schemeClr val="accent2">
                  <a:lumMod val="60000"/>
                  <a:lumOff val="40000"/>
                </a:schemeClr>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IQ" sz="2400" b="1" i="0" u="none" strike="noStrike" cap="none" normalizeH="0" baseline="0" dirty="0" smtClean="0">
                <a:ln>
                  <a:noFill/>
                </a:ln>
                <a:solidFill>
                  <a:srgbClr val="FFFF00"/>
                </a:solidFill>
                <a:effectLst/>
                <a:latin typeface="Estrangelo Edessa" pitchFamily="66" charset="0"/>
                <a:ea typeface="Calibri" pitchFamily="34" charset="0"/>
                <a:cs typeface="Arial" pitchFamily="34" charset="0"/>
              </a:rPr>
              <a:t>من المركبات اللاعضوية التي تستخدم  كمصادر طاقة هي مركبات النتروجين كالامونيا التي تؤكسدها بكتريا نايتروسوموناس </a:t>
            </a:r>
            <a:r>
              <a:rPr kumimoji="0" lang="en-US" sz="2400" b="1" i="0" u="none" strike="noStrike" cap="none" normalizeH="0" baseline="0" dirty="0" err="1" smtClean="0">
                <a:ln>
                  <a:noFill/>
                </a:ln>
                <a:solidFill>
                  <a:schemeClr val="accent2">
                    <a:lumMod val="60000"/>
                    <a:lumOff val="40000"/>
                  </a:schemeClr>
                </a:solidFill>
                <a:effectLst/>
                <a:latin typeface="Estrangelo Edessa" pitchFamily="66" charset="0"/>
                <a:ea typeface="Calibri" pitchFamily="34" charset="0"/>
                <a:cs typeface="Estrangelo Edessa" pitchFamily="66" charset="0"/>
              </a:rPr>
              <a:t>Nitrosomonas</a:t>
            </a:r>
            <a:r>
              <a:rPr kumimoji="0" lang="en-US" sz="2400" b="1" i="0" u="none" strike="noStrike" cap="none" normalizeH="0" baseline="0" dirty="0" smtClean="0">
                <a:ln>
                  <a:noFill/>
                </a:ln>
                <a:solidFill>
                  <a:srgbClr val="FFFF00"/>
                </a:solidFill>
                <a:effectLst/>
                <a:latin typeface="Estrangelo Edessa" pitchFamily="66" charset="0"/>
                <a:ea typeface="Calibri" pitchFamily="34" charset="0"/>
                <a:cs typeface="Estrangelo Edessa" pitchFamily="66" charset="0"/>
              </a:rPr>
              <a:t> </a:t>
            </a:r>
            <a:r>
              <a:rPr kumimoji="0" lang="ar-IQ" sz="2400" b="1" i="0" u="none" strike="noStrike" cap="none" normalizeH="0" baseline="0" dirty="0" smtClean="0">
                <a:ln>
                  <a:noFill/>
                </a:ln>
                <a:solidFill>
                  <a:srgbClr val="FFFF00"/>
                </a:solidFill>
                <a:effectLst/>
                <a:latin typeface="Estrangelo Edessa" pitchFamily="66" charset="0"/>
                <a:ea typeface="Calibri" pitchFamily="34" charset="0"/>
                <a:cs typeface="Arial" pitchFamily="34" charset="0"/>
              </a:rPr>
              <a:t> الى نتريت وهذا بدورة يؤكسد من قبل بكتريا اخرى هي  </a:t>
            </a:r>
            <a:r>
              <a:rPr kumimoji="0" lang="en-US" sz="2400" b="1" i="0" u="none" strike="noStrike" cap="none" normalizeH="0" baseline="0" dirty="0" smtClean="0">
                <a:ln>
                  <a:noFill/>
                </a:ln>
                <a:solidFill>
                  <a:schemeClr val="accent2">
                    <a:lumMod val="60000"/>
                    <a:lumOff val="40000"/>
                  </a:schemeClr>
                </a:solidFill>
                <a:effectLst/>
                <a:latin typeface="Estrangelo Edessa" pitchFamily="66" charset="0"/>
                <a:ea typeface="Calibri" pitchFamily="34" charset="0"/>
                <a:cs typeface="Estrangelo Edessa" pitchFamily="66" charset="0"/>
              </a:rPr>
              <a:t>Nitrobacteria</a:t>
            </a:r>
            <a:r>
              <a:rPr kumimoji="0" lang="en-US" sz="2400" b="1" i="0" u="none" strike="noStrike" cap="none" normalizeH="0" baseline="0" dirty="0" smtClean="0">
                <a:ln>
                  <a:noFill/>
                </a:ln>
                <a:solidFill>
                  <a:srgbClr val="FFFF00"/>
                </a:solidFill>
                <a:effectLst/>
                <a:latin typeface="Estrangelo Edessa" pitchFamily="66" charset="0"/>
                <a:ea typeface="Calibri" pitchFamily="34" charset="0"/>
                <a:cs typeface="Estrangelo Edessa" pitchFamily="66" charset="0"/>
              </a:rPr>
              <a:t> </a:t>
            </a:r>
            <a:r>
              <a:rPr kumimoji="0" lang="ar-IQ" sz="2400" b="1" i="0" u="none" strike="noStrike" cap="none" normalizeH="0" baseline="0" dirty="0" smtClean="0">
                <a:ln>
                  <a:noFill/>
                </a:ln>
                <a:solidFill>
                  <a:srgbClr val="FFFF00"/>
                </a:solidFill>
                <a:effectLst/>
                <a:latin typeface="Estrangelo Edessa" pitchFamily="66" charset="0"/>
                <a:ea typeface="Calibri" pitchFamily="34" charset="0"/>
                <a:cs typeface="Arial" pitchFamily="34" charset="0"/>
              </a:rPr>
              <a:t> الى نترات </a:t>
            </a:r>
            <a:endParaRPr kumimoji="0" lang="ar-IQ" sz="2400" b="0" i="0" u="none" strike="noStrike" cap="none" normalizeH="0" baseline="0" dirty="0" smtClean="0">
              <a:ln>
                <a:noFill/>
              </a:ln>
              <a:solidFill>
                <a:srgbClr val="FFFF00"/>
              </a:solidFill>
              <a:effectLst/>
              <a:latin typeface="Arial" pitchFamily="34" charset="0"/>
              <a:cs typeface="Arial" pitchFamily="34" charset="0"/>
            </a:endParaRPr>
          </a:p>
        </p:txBody>
      </p:sp>
      <p:pic>
        <p:nvPicPr>
          <p:cNvPr id="28674" name="Picture 2"/>
          <p:cNvPicPr>
            <a:picLocks noChangeAspect="1" noChangeArrowheads="1"/>
          </p:cNvPicPr>
          <p:nvPr/>
        </p:nvPicPr>
        <p:blipFill>
          <a:blip r:embed="rId2" cstate="print"/>
          <a:srcRect/>
          <a:stretch>
            <a:fillRect/>
          </a:stretch>
        </p:blipFill>
        <p:spPr bwMode="auto">
          <a:xfrm>
            <a:off x="304800" y="3048000"/>
            <a:ext cx="8610600" cy="3581400"/>
          </a:xfrm>
          <a:prstGeom prst="rect">
            <a:avLst/>
          </a:prstGeom>
          <a:noFill/>
          <a:ln w="9525">
            <a:noFill/>
            <a:miter lim="800000"/>
            <a:headEnd/>
            <a:tailEnd/>
          </a:ln>
          <a:effectLst/>
        </p:spPr>
      </p:pic>
    </p:spTree>
  </p:cSld>
  <p:clrMapOvr>
    <a:masterClrMapping/>
  </p:clrMapOvr>
  <p:transition spd="slow">
    <p:wedg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1"/>
          <p:cNvSpPr>
            <a:spLocks noChangeArrowheads="1"/>
          </p:cNvSpPr>
          <p:nvPr/>
        </p:nvSpPr>
        <p:spPr bwMode="auto">
          <a:xfrm>
            <a:off x="0" y="580846"/>
            <a:ext cx="9144000" cy="612475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ar-IQ" sz="2800" b="1" i="0" u="none" strike="noStrike" cap="none" normalizeH="0" baseline="0" dirty="0" smtClean="0">
                <a:ln>
                  <a:noFill/>
                </a:ln>
                <a:solidFill>
                  <a:srgbClr val="FFFF00"/>
                </a:solidFill>
                <a:effectLst/>
                <a:latin typeface="Estrangelo Edessa" pitchFamily="66" charset="0"/>
                <a:ea typeface="Calibri" pitchFamily="34" charset="0"/>
                <a:cs typeface="Arial" pitchFamily="34" charset="0"/>
              </a:rPr>
              <a:t>وعادتا يعمل هذان الجنسان من البكتريا على التعاقب وهما منتشرتان في الطبيعة بصورة واسعة . ان هناك بعض الغموض حول الية التفاعلات في اكسدة الامونيا الى نتريت وهذه الاكسدة تشمل ستة الكترونات وذلك لنقل النتروجين في الامونيا  من تكافؤ (</a:t>
            </a:r>
            <a:r>
              <a:rPr kumimoji="0" lang="ar-IQ" sz="2800" b="1" i="0" u="none" strike="noStrike" cap="none" normalizeH="0" baseline="0" dirty="0" smtClean="0">
                <a:ln>
                  <a:noFill/>
                </a:ln>
                <a:solidFill>
                  <a:schemeClr val="accent2">
                    <a:lumMod val="60000"/>
                    <a:lumOff val="40000"/>
                  </a:schemeClr>
                </a:solidFill>
                <a:effectLst/>
                <a:latin typeface="Estrangelo Edessa" pitchFamily="66" charset="0"/>
                <a:ea typeface="Calibri" pitchFamily="34" charset="0"/>
                <a:cs typeface="Arial" pitchFamily="34" charset="0"/>
              </a:rPr>
              <a:t>-3</a:t>
            </a:r>
            <a:r>
              <a:rPr kumimoji="0" lang="ar-IQ" sz="2800" b="1" i="0" u="none" strike="noStrike" cap="none" normalizeH="0" baseline="0" dirty="0" smtClean="0">
                <a:ln>
                  <a:noFill/>
                </a:ln>
                <a:solidFill>
                  <a:srgbClr val="FFFF00"/>
                </a:solidFill>
                <a:effectLst/>
                <a:latin typeface="Estrangelo Edessa" pitchFamily="66" charset="0"/>
                <a:ea typeface="Calibri" pitchFamily="34" charset="0"/>
                <a:cs typeface="Arial" pitchFamily="34" charset="0"/>
              </a:rPr>
              <a:t>) الى تكافؤ (</a:t>
            </a:r>
            <a:r>
              <a:rPr kumimoji="0" lang="ar-IQ" sz="2800" b="1" i="0" u="none" strike="noStrike" cap="none" normalizeH="0" baseline="0" dirty="0" smtClean="0">
                <a:ln>
                  <a:noFill/>
                </a:ln>
                <a:solidFill>
                  <a:schemeClr val="accent2">
                    <a:lumMod val="60000"/>
                    <a:lumOff val="40000"/>
                  </a:schemeClr>
                </a:solidFill>
                <a:effectLst/>
                <a:latin typeface="Estrangelo Edessa" pitchFamily="66" charset="0"/>
                <a:ea typeface="Calibri" pitchFamily="34" charset="0"/>
                <a:cs typeface="Arial" pitchFamily="34" charset="0"/>
              </a:rPr>
              <a:t>+3</a:t>
            </a:r>
            <a:r>
              <a:rPr kumimoji="0" lang="ar-IQ" sz="2800" b="1" i="0" u="none" strike="noStrike" cap="none" normalizeH="0" baseline="0" dirty="0" smtClean="0">
                <a:ln>
                  <a:noFill/>
                </a:ln>
                <a:solidFill>
                  <a:srgbClr val="FFFF00"/>
                </a:solidFill>
                <a:effectLst/>
                <a:latin typeface="Estrangelo Edessa" pitchFamily="66" charset="0"/>
                <a:ea typeface="Calibri" pitchFamily="34" charset="0"/>
                <a:cs typeface="Arial" pitchFamily="34" charset="0"/>
              </a:rPr>
              <a:t>) في النتريت . فالعملية تتطلب وجود مركبين لهما تكافؤ وسط بين هذين التكافؤين  وهناك اثباتات على وجود مادة الهيدروكسيل امين </a:t>
            </a:r>
            <a:r>
              <a:rPr kumimoji="0" lang="en-US" sz="2800" b="1" i="0" u="none" strike="noStrike" cap="none" normalizeH="0" baseline="0" dirty="0" smtClean="0">
                <a:ln>
                  <a:noFill/>
                </a:ln>
                <a:solidFill>
                  <a:srgbClr val="FFFF00"/>
                </a:solidFill>
                <a:effectLst/>
                <a:latin typeface="Estrangelo Edessa" pitchFamily="66" charset="0"/>
                <a:ea typeface="Calibri" pitchFamily="34" charset="0"/>
                <a:cs typeface="Estrangelo Edessa" pitchFamily="66" charset="0"/>
              </a:rPr>
              <a:t>(</a:t>
            </a:r>
            <a:r>
              <a:rPr kumimoji="0" lang="en-US" sz="2800" b="1" i="0" u="none" strike="noStrike" cap="none" normalizeH="0" baseline="0" dirty="0" smtClean="0">
                <a:ln>
                  <a:noFill/>
                </a:ln>
                <a:solidFill>
                  <a:schemeClr val="accent2">
                    <a:lumMod val="60000"/>
                    <a:lumOff val="40000"/>
                  </a:schemeClr>
                </a:solidFill>
                <a:effectLst/>
                <a:latin typeface="Estrangelo Edessa" pitchFamily="66" charset="0"/>
                <a:ea typeface="Calibri" pitchFamily="34" charset="0"/>
                <a:cs typeface="Estrangelo Edessa" pitchFamily="66" charset="0"/>
              </a:rPr>
              <a:t>NH</a:t>
            </a:r>
            <a:r>
              <a:rPr kumimoji="0" lang="en-US" sz="2800" b="1" i="0" u="none" strike="noStrike" cap="none" normalizeH="0" baseline="-30000" dirty="0" smtClean="0">
                <a:ln>
                  <a:noFill/>
                </a:ln>
                <a:solidFill>
                  <a:schemeClr val="accent2">
                    <a:lumMod val="60000"/>
                    <a:lumOff val="40000"/>
                  </a:schemeClr>
                </a:solidFill>
                <a:effectLst/>
                <a:latin typeface="Estrangelo Edessa" pitchFamily="66" charset="0"/>
                <a:ea typeface="Calibri" pitchFamily="34" charset="0"/>
                <a:cs typeface="Estrangelo Edessa" pitchFamily="66" charset="0"/>
              </a:rPr>
              <a:t>2</a:t>
            </a:r>
            <a:r>
              <a:rPr kumimoji="0" lang="en-US" sz="2800" b="1" i="0" u="none" strike="noStrike" cap="none" normalizeH="0" baseline="0" dirty="0" smtClean="0">
                <a:ln>
                  <a:noFill/>
                </a:ln>
                <a:solidFill>
                  <a:schemeClr val="accent2">
                    <a:lumMod val="60000"/>
                    <a:lumOff val="40000"/>
                  </a:schemeClr>
                </a:solidFill>
                <a:effectLst/>
                <a:latin typeface="Estrangelo Edessa" pitchFamily="66" charset="0"/>
                <a:ea typeface="Calibri" pitchFamily="34" charset="0"/>
                <a:cs typeface="Estrangelo Edessa" pitchFamily="66" charset="0"/>
              </a:rPr>
              <a:t>OH</a:t>
            </a:r>
            <a:r>
              <a:rPr kumimoji="0" lang="en-US" sz="2800" b="1" i="0" u="none" strike="noStrike" cap="none" normalizeH="0" baseline="0" dirty="0" smtClean="0">
                <a:ln>
                  <a:noFill/>
                </a:ln>
                <a:solidFill>
                  <a:srgbClr val="FFFF00"/>
                </a:solidFill>
                <a:effectLst/>
                <a:latin typeface="Estrangelo Edessa" pitchFamily="66" charset="0"/>
                <a:ea typeface="Calibri" pitchFamily="34" charset="0"/>
                <a:cs typeface="Estrangelo Edessa" pitchFamily="66" charset="0"/>
              </a:rPr>
              <a:t>)</a:t>
            </a:r>
            <a:r>
              <a:rPr kumimoji="0" lang="ar-IQ" sz="2800" b="1" i="0" u="none" strike="noStrike" cap="none" normalizeH="0" baseline="0" dirty="0" smtClean="0">
                <a:ln>
                  <a:noFill/>
                </a:ln>
                <a:solidFill>
                  <a:srgbClr val="FFFF00"/>
                </a:solidFill>
                <a:effectLst/>
                <a:latin typeface="Estrangelo Edessa" pitchFamily="66" charset="0"/>
                <a:ea typeface="Calibri" pitchFamily="34" charset="0"/>
                <a:cs typeface="Arial" pitchFamily="34" charset="0"/>
              </a:rPr>
              <a:t> كمادة وسط اولى بعد اكسدة الامونيا بالاوكسجين وبمساعدة انزيم اما المادة الوسط الاخرى فيحتمل ان تكون </a:t>
            </a:r>
            <a:r>
              <a:rPr kumimoji="0" lang="en-US" sz="2800" b="1" i="0" u="none" strike="noStrike" cap="none" normalizeH="0" baseline="0" dirty="0" smtClean="0">
                <a:ln>
                  <a:noFill/>
                </a:ln>
                <a:solidFill>
                  <a:schemeClr val="accent2">
                    <a:lumMod val="60000"/>
                    <a:lumOff val="40000"/>
                  </a:schemeClr>
                </a:solidFill>
                <a:effectLst/>
                <a:latin typeface="Estrangelo Edessa" pitchFamily="66" charset="0"/>
                <a:ea typeface="Calibri" pitchFamily="34" charset="0"/>
                <a:cs typeface="Estrangelo Edessa" pitchFamily="66" charset="0"/>
              </a:rPr>
              <a:t>N</a:t>
            </a:r>
            <a:r>
              <a:rPr kumimoji="0" lang="en-US" sz="2800" b="1" i="0" u="none" strike="noStrike" cap="none" normalizeH="0" baseline="-30000" dirty="0" smtClean="0">
                <a:ln>
                  <a:noFill/>
                </a:ln>
                <a:solidFill>
                  <a:schemeClr val="accent2">
                    <a:lumMod val="60000"/>
                    <a:lumOff val="40000"/>
                  </a:schemeClr>
                </a:solidFill>
                <a:effectLst/>
                <a:latin typeface="Estrangelo Edessa" pitchFamily="66" charset="0"/>
                <a:ea typeface="Calibri" pitchFamily="34" charset="0"/>
                <a:cs typeface="Estrangelo Edessa" pitchFamily="66" charset="0"/>
              </a:rPr>
              <a:t>2</a:t>
            </a:r>
            <a:r>
              <a:rPr kumimoji="0" lang="en-US" sz="2800" b="1" i="0" u="none" strike="noStrike" cap="none" normalizeH="0" baseline="0" dirty="0" smtClean="0">
                <a:ln>
                  <a:noFill/>
                </a:ln>
                <a:solidFill>
                  <a:schemeClr val="accent2">
                    <a:lumMod val="60000"/>
                    <a:lumOff val="40000"/>
                  </a:schemeClr>
                </a:solidFill>
                <a:effectLst/>
                <a:latin typeface="Estrangelo Edessa" pitchFamily="66" charset="0"/>
                <a:ea typeface="Calibri" pitchFamily="34" charset="0"/>
                <a:cs typeface="Estrangelo Edessa" pitchFamily="66" charset="0"/>
              </a:rPr>
              <a:t>O</a:t>
            </a:r>
            <a:r>
              <a:rPr kumimoji="0" lang="en-US" sz="2800" b="1" i="0" u="none" strike="noStrike" cap="none" normalizeH="0" baseline="0" dirty="0" smtClean="0">
                <a:ln>
                  <a:noFill/>
                </a:ln>
                <a:solidFill>
                  <a:srgbClr val="FFFF00"/>
                </a:solidFill>
                <a:effectLst/>
                <a:latin typeface="Estrangelo Edessa" pitchFamily="66" charset="0"/>
                <a:ea typeface="Calibri" pitchFamily="34" charset="0"/>
                <a:cs typeface="Estrangelo Edessa" pitchFamily="66" charset="0"/>
              </a:rPr>
              <a:t> </a:t>
            </a:r>
            <a:r>
              <a:rPr kumimoji="0" lang="ar-IQ" sz="2800" b="1" i="0" u="none" strike="noStrike" cap="none" normalizeH="0" baseline="0" dirty="0" smtClean="0">
                <a:ln>
                  <a:noFill/>
                </a:ln>
                <a:solidFill>
                  <a:srgbClr val="FFFF00"/>
                </a:solidFill>
                <a:effectLst/>
                <a:latin typeface="Estrangelo Edessa" pitchFamily="66" charset="0"/>
                <a:ea typeface="Calibri" pitchFamily="34" charset="0"/>
                <a:cs typeface="Arial" pitchFamily="34" charset="0"/>
              </a:rPr>
              <a:t> لذلك يكون تعاقب التفاعلات في اكسدة الامونيا .</a:t>
            </a:r>
            <a:endParaRPr kumimoji="0" lang="en-US" sz="2800" b="0" i="0" u="none" strike="noStrike" cap="none" normalizeH="0" baseline="0" dirty="0" smtClean="0">
              <a:ln>
                <a:noFill/>
              </a:ln>
              <a:solidFill>
                <a:srgbClr val="FFFF00"/>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IQ" sz="2800" b="1" i="0" u="none" strike="noStrike" cap="none" normalizeH="0" baseline="0" dirty="0" smtClean="0">
                <a:ln>
                  <a:noFill/>
                </a:ln>
                <a:solidFill>
                  <a:srgbClr val="FFFF00"/>
                </a:solidFill>
                <a:effectLst/>
                <a:latin typeface="Estrangelo Edessa" pitchFamily="66" charset="0"/>
                <a:ea typeface="Calibri" pitchFamily="34" charset="0"/>
                <a:cs typeface="Arial" pitchFamily="34" charset="0"/>
              </a:rPr>
              <a:t>تتم عملية تخليق </a:t>
            </a:r>
            <a:r>
              <a:rPr kumimoji="0" lang="en-US" sz="2800" b="1" i="0" u="none" strike="noStrike" cap="none" normalizeH="0" baseline="0" dirty="0" smtClean="0">
                <a:ln>
                  <a:noFill/>
                </a:ln>
                <a:solidFill>
                  <a:srgbClr val="FFFF00"/>
                </a:solidFill>
                <a:effectLst/>
                <a:latin typeface="Estrangelo Edessa" pitchFamily="66" charset="0"/>
                <a:ea typeface="Calibri" pitchFamily="34" charset="0"/>
                <a:cs typeface="Estrangelo Edessa" pitchFamily="66" charset="0"/>
              </a:rPr>
              <a:t>ATP </a:t>
            </a:r>
            <a:r>
              <a:rPr kumimoji="0" lang="ar-IQ" sz="2800" b="1" i="0" u="none" strike="noStrike" cap="none" normalizeH="0" baseline="0" dirty="0" smtClean="0">
                <a:ln>
                  <a:noFill/>
                </a:ln>
                <a:solidFill>
                  <a:srgbClr val="FFFF00"/>
                </a:solidFill>
                <a:effectLst/>
                <a:latin typeface="Estrangelo Edessa" pitchFamily="66" charset="0"/>
                <a:ea typeface="Calibri" pitchFamily="34" charset="0"/>
                <a:cs typeface="Arial" pitchFamily="34" charset="0"/>
              </a:rPr>
              <a:t> عند نقل الالكترونات عبر سلسلة السايتوكروم ومنها الى الاوكسجين وعادتا يتكون مول واحد من </a:t>
            </a:r>
            <a:r>
              <a:rPr kumimoji="0" lang="en-US" sz="2800" b="1" i="0" u="none" strike="noStrike" cap="none" normalizeH="0" baseline="0" dirty="0" smtClean="0">
                <a:ln>
                  <a:noFill/>
                </a:ln>
                <a:solidFill>
                  <a:schemeClr val="accent2">
                    <a:lumMod val="60000"/>
                    <a:lumOff val="40000"/>
                  </a:schemeClr>
                </a:solidFill>
                <a:effectLst/>
                <a:latin typeface="Estrangelo Edessa" pitchFamily="66" charset="0"/>
                <a:ea typeface="Calibri" pitchFamily="34" charset="0"/>
                <a:cs typeface="Estrangelo Edessa" pitchFamily="66" charset="0"/>
              </a:rPr>
              <a:t>ATP</a:t>
            </a:r>
            <a:r>
              <a:rPr kumimoji="0" lang="ar-IQ" sz="2800" b="1" i="0" u="none" strike="noStrike" cap="none" normalizeH="0" baseline="0" dirty="0" smtClean="0">
                <a:ln>
                  <a:noFill/>
                </a:ln>
                <a:solidFill>
                  <a:srgbClr val="FFFF00"/>
                </a:solidFill>
                <a:effectLst/>
                <a:latin typeface="Estrangelo Edessa" pitchFamily="66" charset="0"/>
                <a:ea typeface="Calibri" pitchFamily="34" charset="0"/>
                <a:cs typeface="Arial" pitchFamily="34" charset="0"/>
              </a:rPr>
              <a:t> عند تاكسد مول واحد من المادة الاساس . ان اكسدة  النتريت الى نترات في ذاتية التغذية الكيميائية لايمكن ان يوفر جهد اختزال كافي الى </a:t>
            </a:r>
            <a:r>
              <a:rPr kumimoji="0" lang="en-US" sz="2800" b="1" i="0" u="none" strike="noStrike" cap="none" normalizeH="0" baseline="0" dirty="0" smtClean="0">
                <a:ln>
                  <a:noFill/>
                </a:ln>
                <a:solidFill>
                  <a:schemeClr val="accent2">
                    <a:lumMod val="60000"/>
                    <a:lumOff val="40000"/>
                  </a:schemeClr>
                </a:solidFill>
                <a:effectLst/>
                <a:latin typeface="Estrangelo Edessa" pitchFamily="66" charset="0"/>
                <a:ea typeface="Calibri" pitchFamily="34" charset="0"/>
                <a:cs typeface="Estrangelo Edessa" pitchFamily="66" charset="0"/>
              </a:rPr>
              <a:t>NAD </a:t>
            </a:r>
            <a:r>
              <a:rPr kumimoji="0" lang="en-US" sz="2800" b="1" i="0" u="none" strike="noStrike" cap="none" normalizeH="0" baseline="30000" dirty="0" smtClean="0">
                <a:ln>
                  <a:noFill/>
                </a:ln>
                <a:solidFill>
                  <a:schemeClr val="accent2">
                    <a:lumMod val="60000"/>
                    <a:lumOff val="40000"/>
                  </a:schemeClr>
                </a:solidFill>
                <a:effectLst/>
                <a:latin typeface="Estrangelo Edessa" pitchFamily="66" charset="0"/>
                <a:ea typeface="Calibri" pitchFamily="34" charset="0"/>
                <a:cs typeface="Estrangelo Edessa" pitchFamily="66" charset="0"/>
              </a:rPr>
              <a:t>+ </a:t>
            </a:r>
            <a:r>
              <a:rPr kumimoji="0" lang="ar-IQ" sz="2800" b="1" i="0" u="none" strike="noStrike" cap="none" normalizeH="0" baseline="30000" dirty="0" smtClean="0">
                <a:ln>
                  <a:noFill/>
                </a:ln>
                <a:solidFill>
                  <a:schemeClr val="accent2">
                    <a:lumMod val="60000"/>
                    <a:lumOff val="40000"/>
                  </a:schemeClr>
                </a:solidFill>
                <a:effectLst/>
                <a:latin typeface="Estrangelo Edessa" pitchFamily="66" charset="0"/>
                <a:ea typeface="Calibri" pitchFamily="34" charset="0"/>
                <a:cs typeface="Arial" pitchFamily="34" charset="0"/>
              </a:rPr>
              <a:t>  </a:t>
            </a:r>
            <a:r>
              <a:rPr kumimoji="0" lang="ar-IQ" sz="2800" b="1" i="0" u="none" strike="noStrike" cap="none" normalizeH="0" baseline="0" dirty="0" smtClean="0">
                <a:ln>
                  <a:noFill/>
                </a:ln>
                <a:solidFill>
                  <a:srgbClr val="FFFF00"/>
                </a:solidFill>
                <a:effectLst/>
                <a:latin typeface="Estrangelo Edessa" pitchFamily="66" charset="0"/>
                <a:ea typeface="Calibri" pitchFamily="34" charset="0"/>
                <a:cs typeface="Arial" pitchFamily="34" charset="0"/>
              </a:rPr>
              <a:t>وذلك لان جهد الاكسدة والاختزال لزوج </a:t>
            </a:r>
            <a:r>
              <a:rPr kumimoji="0" lang="en-US" sz="2800" b="1" i="0" u="none" strike="noStrike" cap="none" normalizeH="0" baseline="0" dirty="0" smtClean="0">
                <a:ln>
                  <a:noFill/>
                </a:ln>
                <a:solidFill>
                  <a:schemeClr val="accent2">
                    <a:lumMod val="60000"/>
                    <a:lumOff val="40000"/>
                  </a:schemeClr>
                </a:solidFill>
                <a:effectLst/>
                <a:latin typeface="Estrangelo Edessa" pitchFamily="66" charset="0"/>
                <a:ea typeface="Calibri" pitchFamily="34" charset="0"/>
                <a:cs typeface="Estrangelo Edessa" pitchFamily="66" charset="0"/>
              </a:rPr>
              <a:t>NO</a:t>
            </a:r>
            <a:r>
              <a:rPr kumimoji="0" lang="en-US" sz="2800" b="1" i="0" u="none" strike="noStrike" cap="none" normalizeH="0" baseline="-30000" dirty="0" smtClean="0">
                <a:ln>
                  <a:noFill/>
                </a:ln>
                <a:solidFill>
                  <a:schemeClr val="accent2">
                    <a:lumMod val="60000"/>
                    <a:lumOff val="40000"/>
                  </a:schemeClr>
                </a:solidFill>
                <a:effectLst/>
                <a:latin typeface="Estrangelo Edessa" pitchFamily="66" charset="0"/>
                <a:ea typeface="Calibri" pitchFamily="34" charset="0"/>
                <a:cs typeface="Estrangelo Edessa" pitchFamily="66" charset="0"/>
              </a:rPr>
              <a:t>2 </a:t>
            </a:r>
            <a:r>
              <a:rPr kumimoji="0" lang="en-US" sz="2800" b="1" i="0" u="none" strike="noStrike" cap="none" normalizeH="0" baseline="0" dirty="0" smtClean="0">
                <a:ln>
                  <a:noFill/>
                </a:ln>
                <a:solidFill>
                  <a:schemeClr val="accent2">
                    <a:lumMod val="60000"/>
                    <a:lumOff val="40000"/>
                  </a:schemeClr>
                </a:solidFill>
                <a:effectLst/>
                <a:latin typeface="Estrangelo Edessa" pitchFamily="66" charset="0"/>
                <a:ea typeface="Calibri" pitchFamily="34" charset="0"/>
                <a:cs typeface="Estrangelo Edessa" pitchFamily="66" charset="0"/>
              </a:rPr>
              <a:t>/ NO</a:t>
            </a:r>
            <a:r>
              <a:rPr kumimoji="0" lang="en-US" sz="2800" b="1" i="0" u="none" strike="noStrike" cap="none" normalizeH="0" baseline="-30000" dirty="0" smtClean="0">
                <a:ln>
                  <a:noFill/>
                </a:ln>
                <a:solidFill>
                  <a:schemeClr val="accent2">
                    <a:lumMod val="60000"/>
                    <a:lumOff val="40000"/>
                  </a:schemeClr>
                </a:solidFill>
                <a:effectLst/>
                <a:latin typeface="Estrangelo Edessa" pitchFamily="66" charset="0"/>
                <a:ea typeface="Calibri" pitchFamily="34" charset="0"/>
                <a:cs typeface="Estrangelo Edessa" pitchFamily="66" charset="0"/>
              </a:rPr>
              <a:t>3</a:t>
            </a:r>
            <a:r>
              <a:rPr kumimoji="0" lang="ar-IQ" sz="2800" b="1" i="0" u="none" strike="noStrike" cap="none" normalizeH="0" baseline="0" dirty="0" smtClean="0">
                <a:ln>
                  <a:noFill/>
                </a:ln>
                <a:solidFill>
                  <a:schemeClr val="accent2">
                    <a:lumMod val="60000"/>
                    <a:lumOff val="40000"/>
                  </a:schemeClr>
                </a:solidFill>
                <a:effectLst/>
                <a:latin typeface="Estrangelo Edessa" pitchFamily="66" charset="0"/>
                <a:ea typeface="Calibri" pitchFamily="34" charset="0"/>
                <a:cs typeface="Arial" pitchFamily="34" charset="0"/>
              </a:rPr>
              <a:t> </a:t>
            </a:r>
            <a:r>
              <a:rPr kumimoji="0" lang="ar-IQ" sz="2800" b="1" i="0" u="none" strike="noStrike" cap="none" normalizeH="0" baseline="0" dirty="0" smtClean="0">
                <a:ln>
                  <a:noFill/>
                </a:ln>
                <a:solidFill>
                  <a:srgbClr val="FFFF00"/>
                </a:solidFill>
                <a:effectLst/>
                <a:latin typeface="Estrangelo Edessa" pitchFamily="66" charset="0"/>
                <a:ea typeface="Calibri" pitchFamily="34" charset="0"/>
                <a:cs typeface="Arial" pitchFamily="34" charset="0"/>
              </a:rPr>
              <a:t>اعلى من جهد الاكسدة والاختزال لزوج   </a:t>
            </a:r>
            <a:r>
              <a:rPr kumimoji="0" lang="en-US" sz="2800" b="1" i="0" u="none" strike="noStrike" cap="none" normalizeH="0" baseline="0" dirty="0" smtClean="0">
                <a:ln>
                  <a:noFill/>
                </a:ln>
                <a:solidFill>
                  <a:schemeClr val="accent2">
                    <a:lumMod val="60000"/>
                    <a:lumOff val="40000"/>
                  </a:schemeClr>
                </a:solidFill>
                <a:effectLst/>
                <a:latin typeface="Estrangelo Edessa" pitchFamily="66" charset="0"/>
                <a:ea typeface="Calibri" pitchFamily="34" charset="0"/>
                <a:cs typeface="Estrangelo Edessa" pitchFamily="66" charset="0"/>
              </a:rPr>
              <a:t>NADH / NAD </a:t>
            </a:r>
            <a:r>
              <a:rPr kumimoji="0" lang="en-US" sz="2800" b="1" i="0" u="none" strike="noStrike" cap="none" normalizeH="0" baseline="30000" dirty="0" smtClean="0">
                <a:ln>
                  <a:noFill/>
                </a:ln>
                <a:solidFill>
                  <a:schemeClr val="accent2">
                    <a:lumMod val="60000"/>
                    <a:lumOff val="40000"/>
                  </a:schemeClr>
                </a:solidFill>
                <a:effectLst/>
                <a:latin typeface="Estrangelo Edessa" pitchFamily="66" charset="0"/>
                <a:ea typeface="Calibri" pitchFamily="34" charset="0"/>
                <a:cs typeface="Estrangelo Edessa" pitchFamily="66" charset="0"/>
              </a:rPr>
              <a:t>+</a:t>
            </a:r>
            <a:r>
              <a:rPr kumimoji="0" lang="en-US" sz="2800" b="1" i="0" u="none" strike="noStrike" cap="none" normalizeH="0" baseline="30000" dirty="0" smtClean="0">
                <a:ln>
                  <a:noFill/>
                </a:ln>
                <a:solidFill>
                  <a:schemeClr val="accent2">
                    <a:lumMod val="60000"/>
                    <a:lumOff val="40000"/>
                  </a:schemeClr>
                </a:solidFill>
                <a:effectLst/>
                <a:latin typeface="Estrangelo Edessa" pitchFamily="66" charset="0"/>
                <a:ea typeface="Calibri" pitchFamily="34" charset="0"/>
                <a:cs typeface="Arial" pitchFamily="34" charset="0"/>
              </a:rPr>
              <a:t> </a:t>
            </a:r>
            <a:r>
              <a:rPr kumimoji="0" lang="ar-IQ" sz="2800" b="1" i="0" u="none" strike="noStrike" cap="none" normalizeH="0" baseline="0" dirty="0" smtClean="0">
                <a:ln>
                  <a:noFill/>
                </a:ln>
                <a:solidFill>
                  <a:srgbClr val="FFFF00"/>
                </a:solidFill>
                <a:effectLst/>
                <a:latin typeface="Estrangelo Edessa" pitchFamily="66" charset="0"/>
                <a:ea typeface="Calibri" pitchFamily="34" charset="0"/>
                <a:cs typeface="Arial" pitchFamily="34" charset="0"/>
              </a:rPr>
              <a:t>.</a:t>
            </a:r>
            <a:endParaRPr kumimoji="0" lang="ar-IQ" sz="2800" b="0" i="0" u="none" strike="noStrike" cap="none" normalizeH="0" baseline="0" dirty="0" smtClean="0">
              <a:ln>
                <a:noFill/>
              </a:ln>
              <a:solidFill>
                <a:srgbClr val="FFFF00"/>
              </a:solidFill>
              <a:effectLst/>
              <a:latin typeface="Arial" pitchFamily="34" charset="0"/>
              <a:cs typeface="Arial" pitchFamily="34" charset="0"/>
            </a:endParaRPr>
          </a:p>
        </p:txBody>
      </p:sp>
    </p:spTree>
  </p:cSld>
  <p:clrMapOvr>
    <a:masterClrMapping/>
  </p:clrMapOvr>
  <p:transition spd="slow">
    <p:wedg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1"/>
          <p:cNvSpPr>
            <a:spLocks noChangeArrowheads="1"/>
          </p:cNvSpPr>
          <p:nvPr/>
        </p:nvSpPr>
        <p:spPr bwMode="auto">
          <a:xfrm>
            <a:off x="0" y="657046"/>
            <a:ext cx="9144000" cy="612475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1" eaLnBrk="1" fontAlgn="base" latinLnBrk="0" hangingPunct="1">
              <a:lnSpc>
                <a:spcPct val="100000"/>
              </a:lnSpc>
              <a:spcBef>
                <a:spcPct val="0"/>
              </a:spcBef>
              <a:spcAft>
                <a:spcPct val="0"/>
              </a:spcAft>
              <a:buClrTx/>
              <a:buSzTx/>
              <a:buFontTx/>
              <a:buNone/>
              <a:tabLst>
                <a:tab pos="904875" algn="l"/>
              </a:tabLst>
            </a:pPr>
            <a:r>
              <a:rPr kumimoji="0" lang="ar-IQ" sz="2800" b="1" i="0" u="none" strike="noStrike" cap="none" normalizeH="0" baseline="0" dirty="0" smtClean="0">
                <a:ln>
                  <a:noFill/>
                </a:ln>
                <a:solidFill>
                  <a:srgbClr val="FFFF00"/>
                </a:solidFill>
                <a:effectLst/>
                <a:latin typeface="Estrangelo Edessa" pitchFamily="66" charset="0"/>
                <a:ea typeface="Calibri" pitchFamily="34" charset="0"/>
                <a:cs typeface="Arial" pitchFamily="34" charset="0"/>
              </a:rPr>
              <a:t>لذلك فان اكسدة النتريت الى نترات التي لايمكن لها ان ترتبك بصورة مباشرة باختزال  </a:t>
            </a:r>
            <a:r>
              <a:rPr kumimoji="0" lang="en-US" sz="2800" b="1" i="0" u="none" strike="noStrike" cap="none" normalizeH="0" baseline="0" dirty="0" smtClean="0">
                <a:ln>
                  <a:noFill/>
                </a:ln>
                <a:solidFill>
                  <a:schemeClr val="accent2">
                    <a:lumMod val="60000"/>
                    <a:lumOff val="40000"/>
                  </a:schemeClr>
                </a:solidFill>
                <a:effectLst/>
                <a:latin typeface="Estrangelo Edessa" pitchFamily="66" charset="0"/>
                <a:ea typeface="Calibri" pitchFamily="34" charset="0"/>
                <a:cs typeface="Estrangelo Edessa" pitchFamily="66" charset="0"/>
              </a:rPr>
              <a:t>NAD </a:t>
            </a:r>
            <a:r>
              <a:rPr kumimoji="0" lang="en-US" sz="2800" b="1" i="0" u="none" strike="noStrike" cap="none" normalizeH="0" baseline="30000" dirty="0" smtClean="0">
                <a:ln>
                  <a:noFill/>
                </a:ln>
                <a:solidFill>
                  <a:schemeClr val="accent2">
                    <a:lumMod val="60000"/>
                    <a:lumOff val="40000"/>
                  </a:schemeClr>
                </a:solidFill>
                <a:effectLst/>
                <a:latin typeface="Estrangelo Edessa" pitchFamily="66" charset="0"/>
                <a:ea typeface="Calibri" pitchFamily="34" charset="0"/>
                <a:cs typeface="Estrangelo Edessa" pitchFamily="66" charset="0"/>
              </a:rPr>
              <a:t>+</a:t>
            </a:r>
            <a:r>
              <a:rPr kumimoji="0" lang="ar-IQ" sz="2800" b="1" i="0" u="none" strike="noStrike" cap="none" normalizeH="0" baseline="0" dirty="0" smtClean="0">
                <a:ln>
                  <a:noFill/>
                </a:ln>
                <a:solidFill>
                  <a:srgbClr val="FFFF00"/>
                </a:solidFill>
                <a:effectLst/>
                <a:latin typeface="Estrangelo Edessa" pitchFamily="66" charset="0"/>
                <a:ea typeface="Calibri" pitchFamily="34" charset="0"/>
                <a:cs typeface="Arial" pitchFamily="34" charset="0"/>
              </a:rPr>
              <a:t> الى </a:t>
            </a:r>
            <a:r>
              <a:rPr kumimoji="0" lang="en-US" sz="2800" b="1" i="0" u="none" strike="noStrike" cap="none" normalizeH="0" baseline="0" dirty="0" smtClean="0">
                <a:ln>
                  <a:noFill/>
                </a:ln>
                <a:solidFill>
                  <a:schemeClr val="accent2">
                    <a:lumMod val="60000"/>
                    <a:lumOff val="40000"/>
                  </a:schemeClr>
                </a:solidFill>
                <a:effectLst/>
                <a:latin typeface="Estrangelo Edessa" pitchFamily="66" charset="0"/>
                <a:ea typeface="Calibri" pitchFamily="34" charset="0"/>
                <a:cs typeface="Estrangelo Edessa" pitchFamily="66" charset="0"/>
              </a:rPr>
              <a:t>NADH</a:t>
            </a:r>
            <a:r>
              <a:rPr kumimoji="0" lang="ar-IQ" sz="2800" b="1" i="0" u="none" strike="noStrike" cap="none" normalizeH="0" baseline="0" dirty="0" smtClean="0">
                <a:ln>
                  <a:noFill/>
                </a:ln>
                <a:solidFill>
                  <a:srgbClr val="FFFF00"/>
                </a:solidFill>
                <a:effectLst/>
                <a:latin typeface="Estrangelo Edessa" pitchFamily="66" charset="0"/>
                <a:ea typeface="Calibri" pitchFamily="34" charset="0"/>
                <a:cs typeface="Arial" pitchFamily="34" charset="0"/>
              </a:rPr>
              <a:t> وان هناك اثباتات على ان </a:t>
            </a:r>
            <a:r>
              <a:rPr kumimoji="0" lang="en-US" sz="2800" b="1" i="0" u="none" strike="noStrike" cap="none" normalizeH="0" baseline="0" dirty="0" smtClean="0">
                <a:ln>
                  <a:noFill/>
                </a:ln>
                <a:solidFill>
                  <a:schemeClr val="accent2">
                    <a:lumMod val="60000"/>
                    <a:lumOff val="40000"/>
                  </a:schemeClr>
                </a:solidFill>
                <a:effectLst/>
                <a:latin typeface="Estrangelo Edessa" pitchFamily="66" charset="0"/>
                <a:ea typeface="Calibri" pitchFamily="34" charset="0"/>
                <a:cs typeface="Estrangelo Edessa" pitchFamily="66" charset="0"/>
              </a:rPr>
              <a:t>NAD </a:t>
            </a:r>
            <a:r>
              <a:rPr kumimoji="0" lang="en-US" sz="2800" b="1" i="0" u="none" strike="noStrike" cap="none" normalizeH="0" baseline="30000" dirty="0" smtClean="0">
                <a:ln>
                  <a:noFill/>
                </a:ln>
                <a:solidFill>
                  <a:schemeClr val="accent2">
                    <a:lumMod val="60000"/>
                    <a:lumOff val="40000"/>
                  </a:schemeClr>
                </a:solidFill>
                <a:effectLst/>
                <a:latin typeface="Estrangelo Edessa" pitchFamily="66" charset="0"/>
                <a:ea typeface="Calibri" pitchFamily="34" charset="0"/>
                <a:cs typeface="Estrangelo Edessa" pitchFamily="66" charset="0"/>
              </a:rPr>
              <a:t>+</a:t>
            </a:r>
            <a:r>
              <a:rPr kumimoji="0" lang="en-US" sz="2800" b="1" i="0" u="none" strike="noStrike" cap="none" normalizeH="0" baseline="30000" dirty="0" smtClean="0">
                <a:ln>
                  <a:noFill/>
                </a:ln>
                <a:solidFill>
                  <a:schemeClr val="accent2">
                    <a:lumMod val="60000"/>
                    <a:lumOff val="40000"/>
                  </a:schemeClr>
                </a:solidFill>
                <a:effectLst/>
                <a:latin typeface="Estrangelo Edessa" pitchFamily="66" charset="0"/>
                <a:ea typeface="Calibri" pitchFamily="34" charset="0"/>
                <a:cs typeface="Arial" pitchFamily="34" charset="0"/>
              </a:rPr>
              <a:t> </a:t>
            </a:r>
            <a:r>
              <a:rPr kumimoji="0" lang="ar-IQ" sz="2800" b="1" i="0" u="none" strike="noStrike" cap="none" normalizeH="0" baseline="0" dirty="0" smtClean="0">
                <a:ln>
                  <a:noFill/>
                </a:ln>
                <a:solidFill>
                  <a:schemeClr val="accent2">
                    <a:lumMod val="60000"/>
                    <a:lumOff val="40000"/>
                  </a:schemeClr>
                </a:solidFill>
                <a:effectLst/>
                <a:latin typeface="Estrangelo Edessa" pitchFamily="66" charset="0"/>
                <a:ea typeface="Calibri" pitchFamily="34" charset="0"/>
                <a:cs typeface="Arial" pitchFamily="34" charset="0"/>
              </a:rPr>
              <a:t> </a:t>
            </a:r>
            <a:r>
              <a:rPr kumimoji="0" lang="ar-IQ" sz="2800" b="1" i="0" u="none" strike="noStrike" cap="none" normalizeH="0" baseline="0" dirty="0" smtClean="0">
                <a:ln>
                  <a:noFill/>
                </a:ln>
                <a:solidFill>
                  <a:srgbClr val="FFFF00"/>
                </a:solidFill>
                <a:effectLst/>
                <a:latin typeface="Estrangelo Edessa" pitchFamily="66" charset="0"/>
                <a:ea typeface="Calibri" pitchFamily="34" charset="0"/>
                <a:cs typeface="Arial" pitchFamily="34" charset="0"/>
              </a:rPr>
              <a:t>تختزل بواسطة عملية يطلق عليها نقل الالكترونات المعكوس . فقد اظهرت الدراسات انه بالامكان اختزال </a:t>
            </a:r>
            <a:r>
              <a:rPr kumimoji="0" lang="en-US" sz="2800" b="1" i="0" u="none" strike="noStrike" cap="none" normalizeH="0" baseline="0" dirty="0" smtClean="0">
                <a:ln>
                  <a:noFill/>
                </a:ln>
                <a:solidFill>
                  <a:schemeClr val="accent2">
                    <a:lumMod val="60000"/>
                    <a:lumOff val="40000"/>
                  </a:schemeClr>
                </a:solidFill>
                <a:effectLst/>
                <a:latin typeface="Estrangelo Edessa" pitchFamily="66" charset="0"/>
                <a:ea typeface="Calibri" pitchFamily="34" charset="0"/>
                <a:cs typeface="Estrangelo Edessa" pitchFamily="66" charset="0"/>
              </a:rPr>
              <a:t>NAD </a:t>
            </a:r>
            <a:r>
              <a:rPr kumimoji="0" lang="en-US" sz="2800" b="1" i="0" u="none" strike="noStrike" cap="none" normalizeH="0" baseline="30000" dirty="0" smtClean="0">
                <a:ln>
                  <a:noFill/>
                </a:ln>
                <a:solidFill>
                  <a:schemeClr val="accent2">
                    <a:lumMod val="60000"/>
                    <a:lumOff val="40000"/>
                  </a:schemeClr>
                </a:solidFill>
                <a:effectLst/>
                <a:latin typeface="Estrangelo Edessa" pitchFamily="66" charset="0"/>
                <a:ea typeface="Calibri" pitchFamily="34" charset="0"/>
                <a:cs typeface="Estrangelo Edessa" pitchFamily="66" charset="0"/>
              </a:rPr>
              <a:t>+</a:t>
            </a:r>
            <a:r>
              <a:rPr kumimoji="0" lang="en-US" sz="2800" b="1" i="0" u="none" strike="noStrike" cap="none" normalizeH="0" baseline="30000" dirty="0" smtClean="0">
                <a:ln>
                  <a:noFill/>
                </a:ln>
                <a:solidFill>
                  <a:schemeClr val="accent2">
                    <a:lumMod val="60000"/>
                    <a:lumOff val="40000"/>
                  </a:schemeClr>
                </a:solidFill>
                <a:effectLst/>
                <a:latin typeface="Estrangelo Edessa" pitchFamily="66" charset="0"/>
                <a:ea typeface="Calibri" pitchFamily="34" charset="0"/>
                <a:cs typeface="Arial" pitchFamily="34" charset="0"/>
              </a:rPr>
              <a:t> </a:t>
            </a:r>
            <a:r>
              <a:rPr kumimoji="0" lang="ar-IQ" sz="2800" b="1" i="0" u="none" strike="noStrike" cap="none" normalizeH="0" baseline="0" dirty="0" smtClean="0">
                <a:ln>
                  <a:noFill/>
                </a:ln>
                <a:solidFill>
                  <a:srgbClr val="FFFF00"/>
                </a:solidFill>
                <a:effectLst/>
                <a:latin typeface="Estrangelo Edessa" pitchFamily="66" charset="0"/>
                <a:ea typeface="Calibri" pitchFamily="34" charset="0"/>
                <a:cs typeface="Arial" pitchFamily="34" charset="0"/>
              </a:rPr>
              <a:t>في تحضيرات خلاصات الخلايا البكترية وبواسطة اكسدة النتريت اذا توافرت كميات اضافية من </a:t>
            </a:r>
            <a:r>
              <a:rPr kumimoji="0" lang="en-US" sz="2800" b="1" i="0" u="none" strike="noStrike" cap="none" normalizeH="0" baseline="0" dirty="0" smtClean="0">
                <a:ln>
                  <a:noFill/>
                </a:ln>
                <a:solidFill>
                  <a:schemeClr val="accent2">
                    <a:lumMod val="60000"/>
                    <a:lumOff val="40000"/>
                  </a:schemeClr>
                </a:solidFill>
                <a:effectLst/>
                <a:latin typeface="Estrangelo Edessa" pitchFamily="66" charset="0"/>
                <a:ea typeface="Calibri" pitchFamily="34" charset="0"/>
                <a:cs typeface="Estrangelo Edessa" pitchFamily="66" charset="0"/>
              </a:rPr>
              <a:t>ATP</a:t>
            </a:r>
            <a:r>
              <a:rPr kumimoji="0" lang="ar-IQ" sz="2800" b="1" i="0" u="none" strike="noStrike" cap="none" normalizeH="0" baseline="0" dirty="0" smtClean="0">
                <a:ln>
                  <a:noFill/>
                </a:ln>
                <a:solidFill>
                  <a:srgbClr val="FFFF00"/>
                </a:solidFill>
                <a:effectLst/>
                <a:latin typeface="Estrangelo Edessa" pitchFamily="66" charset="0"/>
                <a:ea typeface="Calibri" pitchFamily="34" charset="0"/>
                <a:cs typeface="Arial" pitchFamily="34" charset="0"/>
              </a:rPr>
              <a:t> في هذه التحضيرات ان </a:t>
            </a:r>
            <a:r>
              <a:rPr kumimoji="0" lang="en-US" sz="2800" b="1" i="0" u="none" strike="noStrike" cap="none" normalizeH="0" baseline="0" dirty="0" smtClean="0">
                <a:ln>
                  <a:noFill/>
                </a:ln>
                <a:solidFill>
                  <a:schemeClr val="accent2">
                    <a:lumMod val="60000"/>
                    <a:lumOff val="40000"/>
                  </a:schemeClr>
                </a:solidFill>
                <a:effectLst/>
                <a:latin typeface="Estrangelo Edessa" pitchFamily="66" charset="0"/>
                <a:ea typeface="Calibri" pitchFamily="34" charset="0"/>
                <a:cs typeface="Estrangelo Edessa" pitchFamily="66" charset="0"/>
              </a:rPr>
              <a:t>ATP</a:t>
            </a:r>
            <a:r>
              <a:rPr kumimoji="0" lang="ar-IQ" sz="2800" b="1" i="0" u="none" strike="noStrike" cap="none" normalizeH="0" baseline="0" dirty="0" smtClean="0">
                <a:ln>
                  <a:noFill/>
                </a:ln>
                <a:solidFill>
                  <a:srgbClr val="FFFF00"/>
                </a:solidFill>
                <a:effectLst/>
                <a:latin typeface="Estrangelo Edessa" pitchFamily="66" charset="0"/>
                <a:ea typeface="Calibri" pitchFamily="34" charset="0"/>
                <a:cs typeface="Arial" pitchFamily="34" charset="0"/>
              </a:rPr>
              <a:t> المضافة تكون وسيطة لعمليات نقل الالكترونات المعكوس من مستلمها الاول وهو السايتوكروم </a:t>
            </a:r>
            <a:r>
              <a:rPr kumimoji="0" lang="en-US" sz="2800" b="1" i="0" u="none" strike="noStrike" cap="none" normalizeH="0" baseline="0" dirty="0" smtClean="0">
                <a:ln>
                  <a:noFill/>
                </a:ln>
                <a:solidFill>
                  <a:srgbClr val="FFFF00"/>
                </a:solidFill>
                <a:effectLst/>
                <a:latin typeface="Estrangelo Edessa" pitchFamily="66" charset="0"/>
                <a:ea typeface="Calibri" pitchFamily="34" charset="0"/>
                <a:cs typeface="Estrangelo Edessa" pitchFamily="66" charset="0"/>
              </a:rPr>
              <a:t>a1</a:t>
            </a:r>
            <a:r>
              <a:rPr kumimoji="0" lang="en-US" sz="2800" b="1" i="0" u="none" strike="noStrike" cap="none" normalizeH="0" baseline="0" dirty="0" smtClean="0">
                <a:ln>
                  <a:noFill/>
                </a:ln>
                <a:solidFill>
                  <a:srgbClr val="FFFF00"/>
                </a:solidFill>
                <a:effectLst/>
                <a:latin typeface="Estrangelo Edessa" pitchFamily="66" charset="0"/>
                <a:ea typeface="Calibri" pitchFamily="34" charset="0"/>
                <a:cs typeface="Arial" pitchFamily="34" charset="0"/>
              </a:rPr>
              <a:t> </a:t>
            </a:r>
            <a:r>
              <a:rPr kumimoji="0" lang="ar-IQ" sz="2800" b="1" i="0" u="none" strike="noStrike" cap="none" normalizeH="0" baseline="0" dirty="0" smtClean="0">
                <a:ln>
                  <a:noFill/>
                </a:ln>
                <a:solidFill>
                  <a:srgbClr val="FFFF00"/>
                </a:solidFill>
                <a:effectLst/>
                <a:latin typeface="Estrangelo Edessa" pitchFamily="66" charset="0"/>
                <a:ea typeface="Calibri" pitchFamily="34" charset="0"/>
                <a:cs typeface="Arial" pitchFamily="34" charset="0"/>
              </a:rPr>
              <a:t>الى الفلافوبروتين ثم الى </a:t>
            </a:r>
            <a:r>
              <a:rPr kumimoji="0" lang="en-US" sz="2800" b="1" i="0" u="none" strike="noStrike" cap="none" normalizeH="0" baseline="0" dirty="0" smtClean="0">
                <a:ln>
                  <a:noFill/>
                </a:ln>
                <a:solidFill>
                  <a:schemeClr val="accent2">
                    <a:lumMod val="60000"/>
                    <a:lumOff val="40000"/>
                  </a:schemeClr>
                </a:solidFill>
                <a:effectLst/>
                <a:latin typeface="Estrangelo Edessa" pitchFamily="66" charset="0"/>
                <a:ea typeface="Calibri" pitchFamily="34" charset="0"/>
                <a:cs typeface="Estrangelo Edessa" pitchFamily="66" charset="0"/>
              </a:rPr>
              <a:t>NAD </a:t>
            </a:r>
            <a:r>
              <a:rPr kumimoji="0" lang="en-US" sz="2800" b="1" i="0" u="none" strike="noStrike" cap="none" normalizeH="0" baseline="30000" dirty="0" smtClean="0">
                <a:ln>
                  <a:noFill/>
                </a:ln>
                <a:solidFill>
                  <a:schemeClr val="accent2">
                    <a:lumMod val="60000"/>
                    <a:lumOff val="40000"/>
                  </a:schemeClr>
                </a:solidFill>
                <a:effectLst/>
                <a:latin typeface="Estrangelo Edessa" pitchFamily="66" charset="0"/>
                <a:ea typeface="Calibri" pitchFamily="34" charset="0"/>
                <a:cs typeface="Estrangelo Edessa" pitchFamily="66" charset="0"/>
              </a:rPr>
              <a:t>+</a:t>
            </a:r>
            <a:r>
              <a:rPr kumimoji="0" lang="ar-IQ" sz="2800" b="1" i="0" u="none" strike="noStrike" cap="none" normalizeH="0" baseline="30000" dirty="0" smtClean="0">
                <a:ln>
                  <a:noFill/>
                </a:ln>
                <a:solidFill>
                  <a:srgbClr val="FFFF00"/>
                </a:solidFill>
                <a:effectLst/>
                <a:latin typeface="Estrangelo Edessa" pitchFamily="66" charset="0"/>
                <a:ea typeface="Calibri" pitchFamily="34" charset="0"/>
                <a:cs typeface="Arial" pitchFamily="34" charset="0"/>
              </a:rPr>
              <a:t>  </a:t>
            </a:r>
            <a:r>
              <a:rPr kumimoji="0" lang="ar-IQ" sz="2800" b="1" i="0" u="none" strike="noStrike" cap="none" normalizeH="0" baseline="0" dirty="0" smtClean="0">
                <a:ln>
                  <a:noFill/>
                </a:ln>
                <a:solidFill>
                  <a:srgbClr val="FFFF00"/>
                </a:solidFill>
                <a:effectLst/>
                <a:latin typeface="Estrangelo Edessa" pitchFamily="66" charset="0"/>
                <a:ea typeface="Calibri" pitchFamily="34" charset="0"/>
                <a:cs typeface="Arial" pitchFamily="34" charset="0"/>
              </a:rPr>
              <a:t>.</a:t>
            </a:r>
            <a:endParaRPr kumimoji="0" lang="en-US" sz="2800" b="0" i="0" u="none" strike="noStrike" cap="none" normalizeH="0" baseline="0" dirty="0" smtClean="0">
              <a:ln>
                <a:noFill/>
              </a:ln>
              <a:solidFill>
                <a:srgbClr val="FFFF00"/>
              </a:solidFill>
              <a:effectLst/>
              <a:latin typeface="Arial" pitchFamily="34" charset="0"/>
              <a:cs typeface="Arial" pitchFamily="34" charset="0"/>
            </a:endParaRPr>
          </a:p>
          <a:p>
            <a:pPr marL="0" marR="0" lvl="0" indent="0" algn="just" defTabSz="914400" rtl="1" eaLnBrk="0" fontAlgn="base" latinLnBrk="0" hangingPunct="0">
              <a:lnSpc>
                <a:spcPct val="100000"/>
              </a:lnSpc>
              <a:spcBef>
                <a:spcPct val="0"/>
              </a:spcBef>
              <a:spcAft>
                <a:spcPct val="0"/>
              </a:spcAft>
              <a:buClrTx/>
              <a:buSzTx/>
              <a:buFontTx/>
              <a:buNone/>
              <a:tabLst>
                <a:tab pos="904875" algn="l"/>
              </a:tabLst>
            </a:pPr>
            <a:endParaRPr kumimoji="0" lang="en-US" sz="2800" b="1" i="0" u="none" strike="noStrike" cap="none" normalizeH="0" baseline="0" dirty="0" smtClean="0">
              <a:ln>
                <a:noFill/>
              </a:ln>
              <a:solidFill>
                <a:srgbClr val="FFFF00"/>
              </a:solidFill>
              <a:effectLst/>
              <a:latin typeface="Estrangelo Edessa" pitchFamily="66" charset="0"/>
              <a:ea typeface="Calibri" pitchFamily="34" charset="0"/>
              <a:cs typeface="Arial" pitchFamily="34" charset="0"/>
            </a:endParaRPr>
          </a:p>
          <a:p>
            <a:pPr marL="0" marR="0" lvl="0" indent="0" algn="just" defTabSz="914400" rtl="1" eaLnBrk="0" fontAlgn="base" latinLnBrk="0" hangingPunct="0">
              <a:lnSpc>
                <a:spcPct val="100000"/>
              </a:lnSpc>
              <a:spcBef>
                <a:spcPct val="0"/>
              </a:spcBef>
              <a:spcAft>
                <a:spcPct val="0"/>
              </a:spcAft>
              <a:buClrTx/>
              <a:buSzTx/>
              <a:buFontTx/>
              <a:buNone/>
              <a:tabLst>
                <a:tab pos="904875" algn="l"/>
              </a:tabLst>
            </a:pPr>
            <a:r>
              <a:rPr kumimoji="0" lang="ar-IQ" sz="2800" b="1" i="0" u="none" strike="noStrike" cap="none" normalizeH="0" baseline="0" dirty="0" smtClean="0">
                <a:ln>
                  <a:noFill/>
                </a:ln>
                <a:solidFill>
                  <a:srgbClr val="FFFF00"/>
                </a:solidFill>
                <a:effectLst/>
                <a:latin typeface="Estrangelo Edessa" pitchFamily="66" charset="0"/>
                <a:ea typeface="Calibri" pitchFamily="34" charset="0"/>
                <a:cs typeface="Arial" pitchFamily="34" charset="0"/>
              </a:rPr>
              <a:t>لذى فان معظم </a:t>
            </a:r>
            <a:r>
              <a:rPr kumimoji="0" lang="en-US" sz="2800" b="1" i="0" u="none" strike="noStrike" cap="none" normalizeH="0" baseline="0" dirty="0" smtClean="0">
                <a:ln>
                  <a:noFill/>
                </a:ln>
                <a:solidFill>
                  <a:schemeClr val="accent2">
                    <a:lumMod val="60000"/>
                    <a:lumOff val="40000"/>
                  </a:schemeClr>
                </a:solidFill>
                <a:effectLst/>
                <a:latin typeface="Estrangelo Edessa" pitchFamily="66" charset="0"/>
                <a:ea typeface="Calibri" pitchFamily="34" charset="0"/>
                <a:cs typeface="Estrangelo Edessa" pitchFamily="66" charset="0"/>
              </a:rPr>
              <a:t>ATP</a:t>
            </a:r>
            <a:r>
              <a:rPr kumimoji="0" lang="ar-IQ" sz="2800" b="1" i="0" u="none" strike="noStrike" cap="none" normalizeH="0" baseline="0" dirty="0" smtClean="0">
                <a:ln>
                  <a:noFill/>
                </a:ln>
                <a:solidFill>
                  <a:srgbClr val="FFFF00"/>
                </a:solidFill>
                <a:effectLst/>
                <a:latin typeface="Estrangelo Edessa" pitchFamily="66" charset="0"/>
                <a:ea typeface="Calibri" pitchFamily="34" charset="0"/>
                <a:cs typeface="Arial" pitchFamily="34" charset="0"/>
              </a:rPr>
              <a:t> التي تتكون خلال اكسدة النتريت بواسطة الاوكسجين تستهلك لدفع الالكترونات من النتريت الى مستوى اخر لختزال </a:t>
            </a:r>
            <a:r>
              <a:rPr kumimoji="0" lang="en-US" sz="2800" b="1" i="0" u="none" strike="noStrike" cap="none" normalizeH="0" baseline="0" dirty="0" smtClean="0">
                <a:ln>
                  <a:noFill/>
                </a:ln>
                <a:solidFill>
                  <a:schemeClr val="accent2">
                    <a:lumMod val="60000"/>
                    <a:lumOff val="40000"/>
                  </a:schemeClr>
                </a:solidFill>
                <a:effectLst/>
                <a:latin typeface="Estrangelo Edessa" pitchFamily="66" charset="0"/>
                <a:ea typeface="Calibri" pitchFamily="34" charset="0"/>
                <a:cs typeface="Estrangelo Edessa" pitchFamily="66" charset="0"/>
              </a:rPr>
              <a:t>NAD </a:t>
            </a:r>
            <a:r>
              <a:rPr kumimoji="0" lang="en-US" sz="2800" b="1" i="0" u="none" strike="noStrike" cap="none" normalizeH="0" baseline="30000" dirty="0" smtClean="0">
                <a:ln>
                  <a:noFill/>
                </a:ln>
                <a:solidFill>
                  <a:schemeClr val="accent2">
                    <a:lumMod val="60000"/>
                    <a:lumOff val="40000"/>
                  </a:schemeClr>
                </a:solidFill>
                <a:effectLst/>
                <a:latin typeface="Estrangelo Edessa" pitchFamily="66" charset="0"/>
                <a:ea typeface="Calibri" pitchFamily="34" charset="0"/>
                <a:cs typeface="Estrangelo Edessa" pitchFamily="66" charset="0"/>
              </a:rPr>
              <a:t>+</a:t>
            </a:r>
            <a:r>
              <a:rPr kumimoji="0" lang="en-US" sz="2800" b="1" i="0" u="none" strike="noStrike" cap="none" normalizeH="0" baseline="30000" dirty="0" smtClean="0">
                <a:ln>
                  <a:noFill/>
                </a:ln>
                <a:solidFill>
                  <a:schemeClr val="accent2">
                    <a:lumMod val="60000"/>
                    <a:lumOff val="40000"/>
                  </a:schemeClr>
                </a:solidFill>
                <a:effectLst/>
                <a:latin typeface="Estrangelo Edessa" pitchFamily="66" charset="0"/>
                <a:ea typeface="Calibri" pitchFamily="34" charset="0"/>
                <a:cs typeface="Arial" pitchFamily="34" charset="0"/>
              </a:rPr>
              <a:t> </a:t>
            </a:r>
            <a:r>
              <a:rPr kumimoji="0" lang="ar-IQ" sz="2800" b="1" i="0" u="none" strike="noStrike" cap="none" normalizeH="0" baseline="0" dirty="0" smtClean="0">
                <a:ln>
                  <a:noFill/>
                </a:ln>
                <a:solidFill>
                  <a:srgbClr val="FFFF00"/>
                </a:solidFill>
                <a:effectLst/>
                <a:latin typeface="Estrangelo Edessa" pitchFamily="66" charset="0"/>
                <a:ea typeface="Calibri" pitchFamily="34" charset="0"/>
                <a:cs typeface="Arial" pitchFamily="34" charset="0"/>
              </a:rPr>
              <a:t>ان هذه العمليات ايضا تحدث في البكتريا ذاتية التغذية الكيميائية الاخرى التي تعتمد على اكسدة الامونيا ومركبات الكبريت المختزلة والحديد وذلك لكون جهد الاكسدة والاختزال لهذه المركبات هي اعلى من جهد الاكسدة والاختزال لـ </a:t>
            </a:r>
            <a:r>
              <a:rPr kumimoji="0" lang="en-US" sz="2800" b="1" i="0" u="none" strike="noStrike" cap="none" normalizeH="0" baseline="0" dirty="0" smtClean="0">
                <a:ln>
                  <a:noFill/>
                </a:ln>
                <a:solidFill>
                  <a:schemeClr val="accent2">
                    <a:lumMod val="60000"/>
                    <a:lumOff val="40000"/>
                  </a:schemeClr>
                </a:solidFill>
                <a:effectLst/>
                <a:latin typeface="Estrangelo Edessa" pitchFamily="66" charset="0"/>
                <a:ea typeface="Calibri" pitchFamily="34" charset="0"/>
                <a:cs typeface="Estrangelo Edessa" pitchFamily="66" charset="0"/>
              </a:rPr>
              <a:t>NADH / NAD </a:t>
            </a:r>
            <a:r>
              <a:rPr kumimoji="0" lang="en-US" sz="2800" b="1" i="0" u="none" strike="noStrike" cap="none" normalizeH="0" baseline="30000" dirty="0" smtClean="0">
                <a:ln>
                  <a:noFill/>
                </a:ln>
                <a:solidFill>
                  <a:schemeClr val="accent2">
                    <a:lumMod val="60000"/>
                    <a:lumOff val="40000"/>
                  </a:schemeClr>
                </a:solidFill>
                <a:effectLst/>
                <a:latin typeface="Estrangelo Edessa" pitchFamily="66" charset="0"/>
                <a:ea typeface="Calibri" pitchFamily="34" charset="0"/>
                <a:cs typeface="Estrangelo Edessa" pitchFamily="66" charset="0"/>
              </a:rPr>
              <a:t>+</a:t>
            </a:r>
            <a:r>
              <a:rPr kumimoji="0" lang="en-US" sz="2800" b="1" i="0" u="none" strike="noStrike" cap="none" normalizeH="0" baseline="30000" dirty="0" smtClean="0">
                <a:ln>
                  <a:noFill/>
                </a:ln>
                <a:solidFill>
                  <a:schemeClr val="accent2">
                    <a:lumMod val="60000"/>
                    <a:lumOff val="40000"/>
                  </a:schemeClr>
                </a:solidFill>
                <a:effectLst/>
                <a:latin typeface="Estrangelo Edessa" pitchFamily="66" charset="0"/>
                <a:ea typeface="Calibri" pitchFamily="34" charset="0"/>
                <a:cs typeface="Arial" pitchFamily="34" charset="0"/>
              </a:rPr>
              <a:t> </a:t>
            </a:r>
            <a:r>
              <a:rPr kumimoji="0" lang="ar-IQ" sz="2800" b="1" i="0" u="none" strike="noStrike" cap="none" normalizeH="0" baseline="0" dirty="0" smtClean="0">
                <a:ln>
                  <a:noFill/>
                </a:ln>
                <a:solidFill>
                  <a:schemeClr val="accent2">
                    <a:lumMod val="60000"/>
                    <a:lumOff val="40000"/>
                  </a:schemeClr>
                </a:solidFill>
                <a:effectLst/>
                <a:latin typeface="Estrangelo Edessa" pitchFamily="66" charset="0"/>
                <a:ea typeface="Calibri" pitchFamily="34" charset="0"/>
                <a:cs typeface="Arial" pitchFamily="34" charset="0"/>
              </a:rPr>
              <a:t>.</a:t>
            </a:r>
            <a:endParaRPr kumimoji="0" lang="ar-IQ" sz="2800" b="0" i="0" u="none" strike="noStrike" cap="none" normalizeH="0" baseline="0" dirty="0" smtClean="0">
              <a:ln>
                <a:noFill/>
              </a:ln>
              <a:solidFill>
                <a:schemeClr val="accent2">
                  <a:lumMod val="60000"/>
                  <a:lumOff val="40000"/>
                </a:schemeClr>
              </a:solidFill>
              <a:effectLst/>
              <a:latin typeface="Arial" pitchFamily="34" charset="0"/>
              <a:cs typeface="Arial" pitchFamily="34" charset="0"/>
            </a:endParaRPr>
          </a:p>
        </p:txBody>
      </p:sp>
    </p:spTree>
  </p:cSld>
  <p:clrMapOvr>
    <a:masterClrMapping/>
  </p:clrMapOvr>
  <p:transition spd="slow">
    <p:wedg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1"/>
          <p:cNvSpPr>
            <a:spLocks noChangeArrowheads="1"/>
          </p:cNvSpPr>
          <p:nvPr/>
        </p:nvSpPr>
        <p:spPr bwMode="auto">
          <a:xfrm>
            <a:off x="0" y="609600"/>
            <a:ext cx="9144000" cy="612475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1" eaLnBrk="1" fontAlgn="base" latinLnBrk="0" hangingPunct="1">
              <a:lnSpc>
                <a:spcPct val="100000"/>
              </a:lnSpc>
              <a:spcBef>
                <a:spcPct val="0"/>
              </a:spcBef>
              <a:spcAft>
                <a:spcPct val="0"/>
              </a:spcAft>
              <a:buClrTx/>
              <a:buSzTx/>
              <a:buFontTx/>
              <a:buNone/>
              <a:tabLst/>
            </a:pPr>
            <a:r>
              <a:rPr kumimoji="0" lang="ar-IQ" sz="2800" b="1" i="0" u="sng" strike="noStrike" cap="none" normalizeH="0" baseline="0" dirty="0" smtClean="0">
                <a:ln>
                  <a:noFill/>
                </a:ln>
                <a:solidFill>
                  <a:schemeClr val="accent2">
                    <a:lumMod val="60000"/>
                    <a:lumOff val="40000"/>
                  </a:schemeClr>
                </a:solidFill>
                <a:effectLst/>
                <a:latin typeface="Estrangelo Edessa" pitchFamily="66" charset="0"/>
                <a:ea typeface="Calibri" pitchFamily="34" charset="0"/>
                <a:cs typeface="Arial" pitchFamily="34" charset="0"/>
              </a:rPr>
              <a:t>د. مركبات الحديد كمصادر للطاقة </a:t>
            </a:r>
            <a:endParaRPr kumimoji="0" lang="en-US" sz="2800" b="1" i="0" u="sng" strike="noStrike" cap="none" normalizeH="0" baseline="0" dirty="0" smtClean="0">
              <a:ln>
                <a:noFill/>
              </a:ln>
              <a:solidFill>
                <a:schemeClr val="accent2">
                  <a:lumMod val="60000"/>
                  <a:lumOff val="40000"/>
                </a:schemeClr>
              </a:solidFill>
              <a:effectLst/>
              <a:latin typeface="Estrangelo Edessa" pitchFamily="66" charset="0"/>
              <a:ea typeface="Calibri" pitchFamily="34" charset="0"/>
              <a:cs typeface="Arial" pitchFamily="34" charset="0"/>
            </a:endParaRPr>
          </a:p>
          <a:p>
            <a:pPr marL="0" marR="0" lvl="0" indent="0" algn="just" defTabSz="914400" rtl="1"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dirty="0" smtClean="0">
              <a:ln>
                <a:noFill/>
              </a:ln>
              <a:solidFill>
                <a:srgbClr val="FFFF00"/>
              </a:solidFill>
              <a:effectLst/>
              <a:latin typeface="Arial" pitchFamily="34" charset="0"/>
              <a:cs typeface="Arial" pitchFamily="34" charset="0"/>
            </a:endParaRPr>
          </a:p>
          <a:p>
            <a:pPr marL="0" marR="0" lvl="0" indent="0" algn="just" defTabSz="914400" rtl="1" eaLnBrk="0" fontAlgn="base" latinLnBrk="0" hangingPunct="0">
              <a:lnSpc>
                <a:spcPct val="100000"/>
              </a:lnSpc>
              <a:spcBef>
                <a:spcPct val="0"/>
              </a:spcBef>
              <a:spcAft>
                <a:spcPct val="0"/>
              </a:spcAft>
              <a:buClrTx/>
              <a:buSzTx/>
              <a:buFontTx/>
              <a:buNone/>
              <a:tabLst/>
            </a:pPr>
            <a:r>
              <a:rPr kumimoji="0" lang="ar-IQ" sz="2800" b="1" i="0" u="none" strike="noStrike" cap="none" normalizeH="0" baseline="0" dirty="0" smtClean="0">
                <a:ln>
                  <a:noFill/>
                </a:ln>
                <a:solidFill>
                  <a:srgbClr val="FFFF00"/>
                </a:solidFill>
                <a:effectLst/>
                <a:latin typeface="Estrangelo Edessa" pitchFamily="66" charset="0"/>
                <a:ea typeface="Calibri" pitchFamily="34" charset="0"/>
                <a:cs typeface="Arial" pitchFamily="34" charset="0"/>
              </a:rPr>
              <a:t>الحديد هو معدن اخر يمكن ان تسنخدمة بعض انواع البكتريا كمصدر للطاقة وذلك عند اكسدة الحديدوز الى حديديك ان مقدار الطاقة المتحررة من هذه العملية يكون قليل .</a:t>
            </a:r>
            <a:endParaRPr kumimoji="0" lang="en-US" sz="2800" b="0" i="0" u="none" strike="noStrike" cap="none" normalizeH="0" baseline="0" dirty="0" smtClean="0">
              <a:ln>
                <a:noFill/>
              </a:ln>
              <a:solidFill>
                <a:srgbClr val="FFFF00"/>
              </a:solidFill>
              <a:effectLst/>
              <a:latin typeface="Arial" pitchFamily="34" charset="0"/>
              <a:cs typeface="Arial" pitchFamily="34" charset="0"/>
            </a:endParaRPr>
          </a:p>
          <a:p>
            <a:pPr marL="0" marR="0" lvl="0" indent="0" algn="just" defTabSz="914400" rtl="1" eaLnBrk="0" fontAlgn="base" latinLnBrk="0" hangingPunct="0">
              <a:lnSpc>
                <a:spcPct val="100000"/>
              </a:lnSpc>
              <a:spcBef>
                <a:spcPct val="0"/>
              </a:spcBef>
              <a:spcAft>
                <a:spcPct val="0"/>
              </a:spcAft>
              <a:buClrTx/>
              <a:buSzTx/>
              <a:buFontTx/>
              <a:buNone/>
              <a:tabLst/>
            </a:pPr>
            <a:r>
              <a:rPr kumimoji="0" lang="ar-IQ" sz="2800" b="1" i="0" u="none" strike="noStrike" cap="none" normalizeH="0" baseline="0" dirty="0" smtClean="0">
                <a:ln>
                  <a:noFill/>
                </a:ln>
                <a:solidFill>
                  <a:srgbClr val="FFFF00"/>
                </a:solidFill>
                <a:effectLst/>
                <a:latin typeface="Estrangelo Edessa" pitchFamily="66" charset="0"/>
                <a:ea typeface="Calibri" pitchFamily="34" charset="0"/>
                <a:cs typeface="Arial" pitchFamily="34" charset="0"/>
              </a:rPr>
              <a:t>ان املاح الحديديك تكون هيدروكسيد الحديديك </a:t>
            </a:r>
            <a:r>
              <a:rPr kumimoji="0" lang="en-US" sz="2800" b="1" i="0" u="none" strike="noStrike" cap="none" normalizeH="0" baseline="0" dirty="0" smtClean="0">
                <a:ln>
                  <a:noFill/>
                </a:ln>
                <a:solidFill>
                  <a:schemeClr val="accent2">
                    <a:lumMod val="60000"/>
                    <a:lumOff val="40000"/>
                  </a:schemeClr>
                </a:solidFill>
                <a:effectLst/>
                <a:latin typeface="Estrangelo Edessa" pitchFamily="66" charset="0"/>
                <a:ea typeface="Calibri" pitchFamily="34" charset="0"/>
                <a:cs typeface="Estrangelo Edessa" pitchFamily="66" charset="0"/>
              </a:rPr>
              <a:t>Fe(OH)</a:t>
            </a:r>
            <a:r>
              <a:rPr kumimoji="0" lang="en-US" sz="2800" b="1" i="0" u="none" strike="noStrike" cap="none" normalizeH="0" baseline="-30000" dirty="0" smtClean="0">
                <a:ln>
                  <a:noFill/>
                </a:ln>
                <a:solidFill>
                  <a:schemeClr val="accent2">
                    <a:lumMod val="60000"/>
                    <a:lumOff val="40000"/>
                  </a:schemeClr>
                </a:solidFill>
                <a:effectLst/>
                <a:latin typeface="Estrangelo Edessa" pitchFamily="66" charset="0"/>
                <a:ea typeface="Calibri" pitchFamily="34" charset="0"/>
                <a:cs typeface="Estrangelo Edessa" pitchFamily="66" charset="0"/>
              </a:rPr>
              <a:t>3</a:t>
            </a:r>
            <a:r>
              <a:rPr kumimoji="0" lang="ar-IQ" sz="2800" b="1" i="0" u="none" strike="noStrike" cap="none" normalizeH="0" baseline="0" dirty="0" smtClean="0">
                <a:ln>
                  <a:noFill/>
                </a:ln>
                <a:solidFill>
                  <a:srgbClr val="FFFF00"/>
                </a:solidFill>
                <a:effectLst/>
                <a:latin typeface="Estrangelo Edessa" pitchFamily="66" charset="0"/>
                <a:ea typeface="Calibri" pitchFamily="34" charset="0"/>
                <a:cs typeface="Arial" pitchFamily="34" charset="0"/>
              </a:rPr>
              <a:t> غير الذائب في الماء وهذا الهيدروكسيد يترسب عادتا . ان اوكسيد الحديدوز يمكن ان يتاكسد في الهواء وفي حدود </a:t>
            </a:r>
            <a:r>
              <a:rPr kumimoji="0" lang="en-US" sz="2800" b="1" i="0" u="none" strike="noStrike" cap="none" normalizeH="0" baseline="0" dirty="0" smtClean="0">
                <a:ln>
                  <a:noFill/>
                </a:ln>
                <a:solidFill>
                  <a:schemeClr val="accent2">
                    <a:lumMod val="60000"/>
                    <a:lumOff val="40000"/>
                  </a:schemeClr>
                </a:solidFill>
                <a:effectLst/>
                <a:latin typeface="Estrangelo Edessa" pitchFamily="66" charset="0"/>
                <a:ea typeface="Calibri" pitchFamily="34" charset="0"/>
                <a:cs typeface="Estrangelo Edessa" pitchFamily="66" charset="0"/>
              </a:rPr>
              <a:t>PH </a:t>
            </a:r>
            <a:r>
              <a:rPr kumimoji="0" lang="ar-IQ" sz="2800" b="1" i="0" u="none" strike="noStrike" cap="none" normalizeH="0" baseline="0" dirty="0" smtClean="0">
                <a:ln>
                  <a:noFill/>
                </a:ln>
                <a:solidFill>
                  <a:srgbClr val="FFFF00"/>
                </a:solidFill>
                <a:effectLst/>
                <a:latin typeface="Estrangelo Edessa" pitchFamily="66" charset="0"/>
                <a:ea typeface="Calibri" pitchFamily="34" charset="0"/>
                <a:cs typeface="Arial" pitchFamily="34" charset="0"/>
              </a:rPr>
              <a:t> حوالي </a:t>
            </a:r>
            <a:r>
              <a:rPr kumimoji="0" lang="ar-IQ" sz="2800" b="1" i="0" u="none" strike="noStrike" cap="none" normalizeH="0" baseline="0" dirty="0" smtClean="0">
                <a:ln>
                  <a:noFill/>
                </a:ln>
                <a:solidFill>
                  <a:schemeClr val="accent2">
                    <a:lumMod val="60000"/>
                    <a:lumOff val="40000"/>
                  </a:schemeClr>
                </a:solidFill>
                <a:effectLst/>
                <a:latin typeface="Estrangelo Edessa" pitchFamily="66" charset="0"/>
                <a:ea typeface="Calibri" pitchFamily="34" charset="0"/>
                <a:cs typeface="Arial" pitchFamily="34" charset="0"/>
              </a:rPr>
              <a:t>7</a:t>
            </a:r>
            <a:r>
              <a:rPr kumimoji="0" lang="ar-IQ" sz="2800" b="1" i="0" u="none" strike="noStrike" cap="none" normalizeH="0" baseline="0" dirty="0" smtClean="0">
                <a:ln>
                  <a:noFill/>
                </a:ln>
                <a:solidFill>
                  <a:srgbClr val="FFFF00"/>
                </a:solidFill>
                <a:effectLst/>
                <a:latin typeface="Estrangelo Edessa" pitchFamily="66" charset="0"/>
                <a:ea typeface="Calibri" pitchFamily="34" charset="0"/>
                <a:cs typeface="Arial" pitchFamily="34" charset="0"/>
              </a:rPr>
              <a:t> وبصورة تلقائية . لذلك فان املاح الحديدوز لاتوجد بكثرة في الطبيعة وبذلك لايتوفر هذا الاوكسيد لنمو البكتريا المؤكسدة لة ونتيجة لهذا فشلت محاولات التحري عن هذه البكتريا في </a:t>
            </a:r>
            <a:r>
              <a:rPr kumimoji="0" lang="en-US" sz="2800" b="1" i="0" u="none" strike="noStrike" cap="none" normalizeH="0" baseline="0" dirty="0" smtClean="0">
                <a:ln>
                  <a:noFill/>
                </a:ln>
                <a:solidFill>
                  <a:srgbClr val="FFFF00"/>
                </a:solidFill>
                <a:effectLst/>
                <a:latin typeface="Estrangelo Edessa" pitchFamily="66" charset="0"/>
                <a:ea typeface="Calibri" pitchFamily="34" charset="0"/>
                <a:cs typeface="Estrangelo Edessa" pitchFamily="66" charset="0"/>
              </a:rPr>
              <a:t>PH</a:t>
            </a:r>
            <a:r>
              <a:rPr kumimoji="0" lang="ar-IQ" sz="2800" b="1" i="0" u="none" strike="noStrike" cap="none" normalizeH="0" baseline="0" dirty="0" smtClean="0">
                <a:ln>
                  <a:noFill/>
                </a:ln>
                <a:solidFill>
                  <a:srgbClr val="FFFF00"/>
                </a:solidFill>
                <a:effectLst/>
                <a:latin typeface="Estrangelo Edessa" pitchFamily="66" charset="0"/>
                <a:ea typeface="Calibri" pitchFamily="34" charset="0"/>
                <a:cs typeface="Arial" pitchFamily="34" charset="0"/>
              </a:rPr>
              <a:t> المتعادل .ولكن اذا كانت </a:t>
            </a:r>
            <a:r>
              <a:rPr kumimoji="0" lang="en-US" sz="2800" b="1" i="0" u="none" strike="noStrike" cap="none" normalizeH="0" baseline="0" dirty="0" smtClean="0">
                <a:ln>
                  <a:noFill/>
                </a:ln>
                <a:solidFill>
                  <a:srgbClr val="FFFF00"/>
                </a:solidFill>
                <a:effectLst/>
                <a:latin typeface="Estrangelo Edessa" pitchFamily="66" charset="0"/>
                <a:ea typeface="Calibri" pitchFamily="34" charset="0"/>
                <a:cs typeface="Estrangelo Edessa" pitchFamily="66" charset="0"/>
              </a:rPr>
              <a:t>PH</a:t>
            </a:r>
            <a:r>
              <a:rPr kumimoji="0" lang="ar-IQ" sz="2800" b="1" i="0" u="none" strike="noStrike" cap="none" normalizeH="0" baseline="0" dirty="0" smtClean="0">
                <a:ln>
                  <a:noFill/>
                </a:ln>
                <a:solidFill>
                  <a:srgbClr val="FFFF00"/>
                </a:solidFill>
                <a:effectLst/>
                <a:latin typeface="Estrangelo Edessa" pitchFamily="66" charset="0"/>
                <a:ea typeface="Calibri" pitchFamily="34" charset="0"/>
                <a:cs typeface="Arial" pitchFamily="34" charset="0"/>
              </a:rPr>
              <a:t> حامضية فان اوكسيد الحديدوز لايتاكسد تلقائيا لذلك يمكن ان نجد بكتريا الحديد مثل </a:t>
            </a:r>
            <a:r>
              <a:rPr kumimoji="0" lang="en-US" sz="2800" b="1" i="0" u="none" strike="noStrike" cap="none" normalizeH="0" baseline="0" dirty="0" err="1" smtClean="0">
                <a:ln>
                  <a:noFill/>
                </a:ln>
                <a:solidFill>
                  <a:schemeClr val="accent2">
                    <a:lumMod val="60000"/>
                    <a:lumOff val="40000"/>
                  </a:schemeClr>
                </a:solidFill>
                <a:effectLst/>
                <a:latin typeface="Estrangelo Edessa" pitchFamily="66" charset="0"/>
                <a:ea typeface="Calibri" pitchFamily="34" charset="0"/>
                <a:cs typeface="Estrangelo Edessa" pitchFamily="66" charset="0"/>
              </a:rPr>
              <a:t>Thiobacillus</a:t>
            </a:r>
            <a:r>
              <a:rPr kumimoji="0" lang="en-US" sz="2800" b="1" i="0" u="none" strike="noStrike" cap="none" normalizeH="0" baseline="0" dirty="0" smtClean="0">
                <a:ln>
                  <a:noFill/>
                </a:ln>
                <a:solidFill>
                  <a:schemeClr val="accent2">
                    <a:lumMod val="60000"/>
                    <a:lumOff val="40000"/>
                  </a:schemeClr>
                </a:solidFill>
                <a:effectLst/>
                <a:latin typeface="Estrangelo Edessa" pitchFamily="66" charset="0"/>
                <a:ea typeface="Calibri" pitchFamily="34" charset="0"/>
                <a:cs typeface="Estrangelo Edessa" pitchFamily="66" charset="0"/>
              </a:rPr>
              <a:t>  </a:t>
            </a:r>
            <a:r>
              <a:rPr kumimoji="0" lang="en-US" sz="2800" b="1" i="0" u="none" strike="noStrike" cap="none" normalizeH="0" baseline="0" dirty="0" err="1" smtClean="0">
                <a:ln>
                  <a:noFill/>
                </a:ln>
                <a:solidFill>
                  <a:schemeClr val="accent2">
                    <a:lumMod val="60000"/>
                    <a:lumOff val="40000"/>
                  </a:schemeClr>
                </a:solidFill>
                <a:effectLst/>
                <a:latin typeface="Estrangelo Edessa" pitchFamily="66" charset="0"/>
                <a:ea typeface="Calibri" pitchFamily="34" charset="0"/>
                <a:cs typeface="Estrangelo Edessa" pitchFamily="66" charset="0"/>
              </a:rPr>
              <a:t>ferrooxidans</a:t>
            </a:r>
            <a:r>
              <a:rPr kumimoji="0" lang="en-US" sz="2800" b="1" i="0" u="none" strike="noStrike" cap="none" normalizeH="0" baseline="0" dirty="0" smtClean="0">
                <a:ln>
                  <a:noFill/>
                </a:ln>
                <a:solidFill>
                  <a:schemeClr val="accent2">
                    <a:lumMod val="60000"/>
                    <a:lumOff val="40000"/>
                  </a:schemeClr>
                </a:solidFill>
                <a:effectLst/>
                <a:latin typeface="Estrangelo Edessa" pitchFamily="66" charset="0"/>
                <a:ea typeface="Calibri" pitchFamily="34" charset="0"/>
                <a:cs typeface="Arial" pitchFamily="34" charset="0"/>
              </a:rPr>
              <a:t> </a:t>
            </a:r>
            <a:r>
              <a:rPr kumimoji="0" lang="ar-IQ" sz="2800" b="1" i="0" u="none" strike="noStrike" cap="none" normalizeH="0" baseline="0" dirty="0" smtClean="0">
                <a:ln>
                  <a:noFill/>
                </a:ln>
                <a:solidFill>
                  <a:srgbClr val="FFFF00"/>
                </a:solidFill>
                <a:effectLst/>
                <a:latin typeface="Estrangelo Edessa" pitchFamily="66" charset="0"/>
                <a:ea typeface="Calibri" pitchFamily="34" charset="0"/>
                <a:cs typeface="Arial" pitchFamily="34" charset="0"/>
              </a:rPr>
              <a:t>في مثل تلك البيئة . ان هذه البكتريا تتواجد في مياه تعدين الفحم التي غالبا ماتكون حامضية وحاوية على املاح الحديدوز   .</a:t>
            </a:r>
            <a:endParaRPr kumimoji="0" lang="ar-IQ" sz="2800" b="0" i="0" u="none" strike="noStrike" cap="none" normalizeH="0" baseline="0" dirty="0" smtClean="0">
              <a:ln>
                <a:noFill/>
              </a:ln>
              <a:solidFill>
                <a:srgbClr val="FFFF00"/>
              </a:solidFill>
              <a:effectLst/>
              <a:latin typeface="Arial" pitchFamily="34" charset="0"/>
              <a:cs typeface="Arial" pitchFamily="34" charset="0"/>
            </a:endParaRPr>
          </a:p>
        </p:txBody>
      </p:sp>
    </p:spTree>
  </p:cSld>
  <p:clrMapOvr>
    <a:masterClrMapping/>
  </p:clrMapOvr>
  <p:transition spd="slow">
    <p:wedg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28600" y="1079242"/>
            <a:ext cx="8686800" cy="5016758"/>
          </a:xfrm>
          <a:prstGeom prst="rect">
            <a:avLst/>
          </a:prstGeom>
        </p:spPr>
        <p:txBody>
          <a:bodyPr wrap="square">
            <a:spAutoFit/>
          </a:bodyPr>
          <a:lstStyle/>
          <a:p>
            <a:pPr algn="just" rtl="1"/>
            <a:r>
              <a:rPr lang="ar-IQ" sz="3200" b="1" dirty="0" smtClean="0">
                <a:solidFill>
                  <a:srgbClr val="FFFF00"/>
                </a:solidFill>
              </a:rPr>
              <a:t>الاحياء التي تستمد طاقتها من اكسدة مركبات لاعضوية وجميع الكاربون الذي تحتاجة من غاز ثاني اوكسيد الكاربون يطلق عليها ذاتية التغذية الكيميائية . اذ تستطيع النو في اوساط معدنية وفي الظلام فهي تستخدم غاز ثاني اوكسيد الكاربون كمصدر كاربوني وقوي الاختزال من مركبات لا عضوية وتحرر </a:t>
            </a:r>
            <a:r>
              <a:rPr lang="en-US" sz="3200" b="1" dirty="0" smtClean="0">
                <a:solidFill>
                  <a:srgbClr val="FFFF00"/>
                </a:solidFill>
              </a:rPr>
              <a:t>ATP</a:t>
            </a:r>
            <a:r>
              <a:rPr lang="ar-IQ" sz="3200" b="1" dirty="0" smtClean="0">
                <a:solidFill>
                  <a:srgbClr val="FFFF00"/>
                </a:solidFill>
              </a:rPr>
              <a:t> . الاحياء المجهرية ذاتية التغذية الكيميائية تختزل غاز ثاني اوكسيد الكاربون الى كاربون العضوي بطريقة مشابهة لذاتية التغذية الضوئية ولكنها تختلف بالية تكوين </a:t>
            </a:r>
            <a:r>
              <a:rPr lang="en-US" sz="3200" b="1" dirty="0" smtClean="0">
                <a:solidFill>
                  <a:srgbClr val="FFFF00"/>
                </a:solidFill>
              </a:rPr>
              <a:t>ATP </a:t>
            </a:r>
            <a:r>
              <a:rPr lang="ar-IQ" sz="3200" b="1" dirty="0" smtClean="0">
                <a:solidFill>
                  <a:srgbClr val="FFFF00"/>
                </a:solidFill>
              </a:rPr>
              <a:t> . ان الاحياء التي تعتمد على مصدر لاعضوي للطاقة نوعية بالنسبة لهذا المصدر لذلك قسمت ذاتية التغذية الكيميائية الى اربعة مجاميع </a:t>
            </a:r>
            <a:endParaRPr lang="en-US" sz="3200" dirty="0">
              <a:solidFill>
                <a:srgbClr val="FFFF00"/>
              </a:solidFill>
            </a:endParaRPr>
          </a:p>
        </p:txBody>
      </p:sp>
    </p:spTree>
  </p:cSld>
  <p:clrMapOvr>
    <a:masterClrMapping/>
  </p:clrMapOvr>
  <p:transition spd="slow">
    <p:wedg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ChangeArrowheads="1"/>
          </p:cNvSpPr>
          <p:nvPr/>
        </p:nvSpPr>
        <p:spPr bwMode="auto">
          <a:xfrm>
            <a:off x="0" y="855821"/>
            <a:ext cx="9144000" cy="55092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ar-IQ" sz="3200" b="1" i="0" u="none" strike="noStrike" cap="none" normalizeH="0" baseline="0" dirty="0" smtClean="0">
                <a:ln>
                  <a:noFill/>
                </a:ln>
                <a:solidFill>
                  <a:srgbClr val="FFFF00"/>
                </a:solidFill>
                <a:effectLst/>
                <a:latin typeface="Estrangelo Edessa" pitchFamily="66" charset="0"/>
                <a:ea typeface="Calibri" pitchFamily="34" charset="0"/>
                <a:cs typeface="Arial" pitchFamily="34" charset="0"/>
              </a:rPr>
              <a:t>1.بكتريا الهيدروجين التي تستخدم غاز الهيدروجين كمصدر للطاقة .</a:t>
            </a:r>
          </a:p>
          <a:p>
            <a:pPr marL="0" marR="0" lvl="0" indent="0" algn="justLow" defTabSz="914400" rtl="1"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rgbClr val="FFFF00"/>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IQ" sz="3200" b="1" i="0" u="none" strike="noStrike" cap="none" normalizeH="0" baseline="0" dirty="0" smtClean="0">
                <a:ln>
                  <a:noFill/>
                </a:ln>
                <a:solidFill>
                  <a:srgbClr val="FFFF00"/>
                </a:solidFill>
                <a:effectLst/>
                <a:latin typeface="Estrangelo Edessa" pitchFamily="66" charset="0"/>
                <a:ea typeface="Calibri" pitchFamily="34" charset="0"/>
                <a:cs typeface="Arial" pitchFamily="34" charset="0"/>
              </a:rPr>
              <a:t>2.البكتريا المؤكسدة للكبريت وهذه تؤكسد كبرتيد الهيدروجين او معدن الكبريت الى اوكسيدات الكبريت المختزلة جزئيا وتستخدمها كمصادر طاقة واحد اعضاء هذه المجموعة يستطيع استخدام الحديدوز اضافة الى الكبريت كمصادر طاقة .</a:t>
            </a:r>
          </a:p>
          <a:p>
            <a:pPr marL="0" marR="0" lvl="0" indent="0" algn="justLow" defTabSz="914400" rtl="1"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rgbClr val="FFFF00"/>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IQ" sz="3200" b="1" i="0" u="none" strike="noStrike" cap="none" normalizeH="0" baseline="0" dirty="0" smtClean="0">
                <a:ln>
                  <a:noFill/>
                </a:ln>
                <a:solidFill>
                  <a:srgbClr val="FFFF00"/>
                </a:solidFill>
                <a:effectLst/>
                <a:latin typeface="Estrangelo Edessa" pitchFamily="66" charset="0"/>
                <a:ea typeface="Calibri" pitchFamily="34" charset="0"/>
                <a:cs typeface="Arial" pitchFamily="34" charset="0"/>
              </a:rPr>
              <a:t>3.بكتريا الحديد وهذة تؤكسد املاح الحديد المختزلة .</a:t>
            </a:r>
          </a:p>
          <a:p>
            <a:pPr marL="0" marR="0" lvl="0" indent="0" algn="justLow" defTabSz="914400" rtl="1"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rgbClr val="FFFF00"/>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IQ" sz="3200" b="1" i="0" u="none" strike="noStrike" cap="none" normalizeH="0" baseline="0" dirty="0" smtClean="0">
                <a:ln>
                  <a:noFill/>
                </a:ln>
                <a:solidFill>
                  <a:srgbClr val="FFFF00"/>
                </a:solidFill>
                <a:effectLst/>
                <a:latin typeface="Estrangelo Edessa" pitchFamily="66" charset="0"/>
                <a:ea typeface="Calibri" pitchFamily="34" charset="0"/>
                <a:cs typeface="Arial" pitchFamily="34" charset="0"/>
              </a:rPr>
              <a:t>4.بكتريا النترجة اذ ان البعض منها يؤكسد الامونيا الى نتريت والبعض الاخر يؤكسد النتريت الى نترات ولكن لايوجد منها مايستطيع القيام بالعمليتين معا .</a:t>
            </a:r>
            <a:endParaRPr kumimoji="0" lang="ar-IQ" sz="3200" b="0" i="0" u="none" strike="noStrike" cap="none" normalizeH="0" baseline="0" dirty="0" smtClean="0">
              <a:ln>
                <a:noFill/>
              </a:ln>
              <a:solidFill>
                <a:srgbClr val="FFFF00"/>
              </a:solidFill>
              <a:effectLst/>
              <a:latin typeface="Arial" pitchFamily="34" charset="0"/>
              <a:cs typeface="Arial" pitchFamily="34" charset="0"/>
            </a:endParaRPr>
          </a:p>
        </p:txBody>
      </p:sp>
    </p:spTree>
  </p:cSld>
  <p:clrMapOvr>
    <a:masterClrMapping/>
  </p:clrMapOvr>
  <p:transition spd="slow">
    <p:wedg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Picture 6"/>
          <p:cNvPicPr>
            <a:picLocks noChangeAspect="1" noChangeArrowheads="1"/>
          </p:cNvPicPr>
          <p:nvPr/>
        </p:nvPicPr>
        <p:blipFill>
          <a:blip r:embed="rId2" cstate="print"/>
          <a:srcRect/>
          <a:stretch>
            <a:fillRect/>
          </a:stretch>
        </p:blipFill>
        <p:spPr bwMode="auto">
          <a:xfrm>
            <a:off x="0" y="152400"/>
            <a:ext cx="9144000" cy="3505200"/>
          </a:xfrm>
          <a:prstGeom prst="rect">
            <a:avLst/>
          </a:prstGeom>
          <a:noFill/>
          <a:ln w="9525">
            <a:noFill/>
            <a:miter lim="800000"/>
            <a:headEnd/>
            <a:tailEnd/>
          </a:ln>
          <a:effectLst/>
        </p:spPr>
      </p:pic>
      <p:pic>
        <p:nvPicPr>
          <p:cNvPr id="7175" name="Picture 7"/>
          <p:cNvPicPr>
            <a:picLocks noChangeAspect="1" noChangeArrowheads="1"/>
          </p:cNvPicPr>
          <p:nvPr/>
        </p:nvPicPr>
        <p:blipFill>
          <a:blip r:embed="rId3" cstate="print"/>
          <a:srcRect/>
          <a:stretch>
            <a:fillRect/>
          </a:stretch>
        </p:blipFill>
        <p:spPr bwMode="auto">
          <a:xfrm>
            <a:off x="0" y="3657600"/>
            <a:ext cx="9144000" cy="3200400"/>
          </a:xfrm>
          <a:prstGeom prst="rect">
            <a:avLst/>
          </a:prstGeom>
          <a:noFill/>
          <a:ln w="9525">
            <a:noFill/>
            <a:miter lim="800000"/>
            <a:headEnd/>
            <a:tailEnd/>
          </a:ln>
          <a:effectLst/>
        </p:spPr>
      </p:pic>
    </p:spTree>
  </p:cSld>
  <p:clrMapOvr>
    <a:masterClrMapping/>
  </p:clrMapOvr>
  <p:transition spd="slow">
    <p:wedg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ChangeArrowheads="1"/>
          </p:cNvSpPr>
          <p:nvPr/>
        </p:nvSpPr>
        <p:spPr bwMode="auto">
          <a:xfrm>
            <a:off x="0" y="990600"/>
            <a:ext cx="9144000" cy="501675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1" eaLnBrk="1" fontAlgn="base" latinLnBrk="0" hangingPunct="1">
              <a:lnSpc>
                <a:spcPct val="100000"/>
              </a:lnSpc>
              <a:spcBef>
                <a:spcPct val="0"/>
              </a:spcBef>
              <a:spcAft>
                <a:spcPct val="0"/>
              </a:spcAft>
              <a:buClrTx/>
              <a:buSzTx/>
              <a:buFontTx/>
              <a:buNone/>
              <a:tabLst/>
            </a:pPr>
            <a:r>
              <a:rPr kumimoji="0" lang="ar-IQ" sz="3200" b="1" i="0" u="none" strike="noStrike" cap="none" normalizeH="0" baseline="0" dirty="0" smtClean="0">
                <a:ln>
                  <a:noFill/>
                </a:ln>
                <a:solidFill>
                  <a:srgbClr val="FFFF00"/>
                </a:solidFill>
                <a:effectLst/>
                <a:latin typeface="Estrangelo Edessa" pitchFamily="66" charset="0"/>
                <a:ea typeface="Calibri" pitchFamily="34" charset="0"/>
                <a:cs typeface="Arial" pitchFamily="34" charset="0"/>
              </a:rPr>
              <a:t>ان اختزال </a:t>
            </a:r>
            <a:r>
              <a:rPr kumimoji="0" lang="en-US" sz="3200" b="1" i="0" u="none" strike="noStrike" cap="none" normalizeH="0" baseline="0" dirty="0" smtClean="0">
                <a:ln>
                  <a:noFill/>
                </a:ln>
                <a:solidFill>
                  <a:schemeClr val="accent2">
                    <a:lumMod val="60000"/>
                    <a:lumOff val="40000"/>
                  </a:schemeClr>
                </a:solidFill>
                <a:effectLst/>
                <a:latin typeface="Estrangelo Edessa" pitchFamily="66" charset="0"/>
                <a:ea typeface="Calibri" pitchFamily="34" charset="0"/>
                <a:cs typeface="Estrangelo Edessa" pitchFamily="66" charset="0"/>
              </a:rPr>
              <a:t>NAD</a:t>
            </a:r>
            <a:r>
              <a:rPr kumimoji="0" lang="ar-IQ" sz="3200" b="1" i="0" u="none" strike="noStrike" cap="none" normalizeH="0" baseline="0" dirty="0" smtClean="0">
                <a:ln>
                  <a:noFill/>
                </a:ln>
                <a:solidFill>
                  <a:srgbClr val="FFFF00"/>
                </a:solidFill>
                <a:effectLst/>
                <a:latin typeface="Estrangelo Edessa" pitchFamily="66" charset="0"/>
                <a:ea typeface="Calibri" pitchFamily="34" charset="0"/>
                <a:cs typeface="Arial" pitchFamily="34" charset="0"/>
              </a:rPr>
              <a:t>  بواسطة الهيدروجين مباشرة يكون ممكننا في هذه الحالة لان جهد الاكسدة والاختزال في زوج الاكسدة والاختزال      </a:t>
            </a:r>
            <a:r>
              <a:rPr kumimoji="0" lang="en-US" sz="3200" b="1" i="0" u="none" strike="noStrike" cap="none" normalizeH="0" baseline="0" dirty="0" smtClean="0">
                <a:ln>
                  <a:noFill/>
                </a:ln>
                <a:solidFill>
                  <a:srgbClr val="FFFF00"/>
                </a:solidFill>
                <a:effectLst/>
                <a:latin typeface="Estrangelo Edessa" pitchFamily="66" charset="0"/>
                <a:ea typeface="Calibri" pitchFamily="34" charset="0"/>
                <a:cs typeface="Arial" pitchFamily="34" charset="0"/>
              </a:rPr>
              <a:t>      </a:t>
            </a:r>
            <a:r>
              <a:rPr kumimoji="0" lang="en-US" sz="3200" b="1" i="0" u="none" strike="noStrike" cap="none" normalizeH="0" baseline="0" dirty="0" smtClean="0">
                <a:ln>
                  <a:noFill/>
                </a:ln>
                <a:solidFill>
                  <a:srgbClr val="FF0000"/>
                </a:solidFill>
                <a:effectLst/>
                <a:latin typeface="Estrangelo Edessa" pitchFamily="66" charset="0"/>
                <a:ea typeface="Calibri" pitchFamily="34" charset="0"/>
                <a:cs typeface="Estrangelo Edessa" pitchFamily="66" charset="0"/>
              </a:rPr>
              <a:t>NADH/NAD</a:t>
            </a:r>
            <a:r>
              <a:rPr kumimoji="0" lang="en-US" sz="3200" b="1" i="0" u="none" strike="noStrike" cap="none" normalizeH="0" baseline="0" dirty="0" smtClean="0">
                <a:ln>
                  <a:noFill/>
                </a:ln>
                <a:solidFill>
                  <a:srgbClr val="FFFF00"/>
                </a:solidFill>
                <a:effectLst/>
                <a:latin typeface="Estrangelo Edessa" pitchFamily="66" charset="0"/>
                <a:ea typeface="Calibri" pitchFamily="34" charset="0"/>
                <a:cs typeface="Estrangelo Edessa" pitchFamily="66" charset="0"/>
              </a:rPr>
              <a:t> </a:t>
            </a:r>
            <a:r>
              <a:rPr kumimoji="0" lang="ar-IQ" sz="3200" b="1" i="0" u="none" strike="noStrike" cap="none" normalizeH="0" baseline="0" dirty="0" smtClean="0">
                <a:ln>
                  <a:noFill/>
                </a:ln>
                <a:solidFill>
                  <a:srgbClr val="FFFF00"/>
                </a:solidFill>
                <a:effectLst/>
                <a:latin typeface="Estrangelo Edessa" pitchFamily="66" charset="0"/>
                <a:ea typeface="Calibri" pitchFamily="34" charset="0"/>
                <a:cs typeface="Arial" pitchFamily="34" charset="0"/>
              </a:rPr>
              <a:t>اعلى من الهيدروجين وبذلك يكون اقل الفة للالكترونات من </a:t>
            </a:r>
            <a:r>
              <a:rPr kumimoji="0" lang="en-US" sz="3200" b="1" i="0" u="none" strike="noStrike" cap="none" normalizeH="0" baseline="0" dirty="0" smtClean="0">
                <a:ln>
                  <a:noFill/>
                </a:ln>
                <a:solidFill>
                  <a:srgbClr val="FFFF00"/>
                </a:solidFill>
                <a:effectLst/>
                <a:latin typeface="Estrangelo Edessa" pitchFamily="66" charset="0"/>
                <a:ea typeface="Calibri" pitchFamily="34" charset="0"/>
                <a:cs typeface="Arial" pitchFamily="34" charset="0"/>
              </a:rPr>
              <a:t>  </a:t>
            </a:r>
            <a:r>
              <a:rPr kumimoji="0" lang="en-US" sz="3200" b="1" i="0" u="none" strike="noStrike" cap="none" normalizeH="0" baseline="0" dirty="0" smtClean="0">
                <a:ln>
                  <a:noFill/>
                </a:ln>
                <a:solidFill>
                  <a:srgbClr val="FF0000"/>
                </a:solidFill>
                <a:effectLst/>
                <a:latin typeface="Estrangelo Edessa" pitchFamily="66" charset="0"/>
                <a:ea typeface="Calibri" pitchFamily="34" charset="0"/>
                <a:cs typeface="Estrangelo Edessa" pitchFamily="66" charset="0"/>
              </a:rPr>
              <a:t>NAD</a:t>
            </a:r>
            <a:r>
              <a:rPr kumimoji="0" lang="en-US" sz="3200" b="1" i="0" u="none" strike="noStrike" cap="none" normalizeH="0" baseline="30000" dirty="0" smtClean="0">
                <a:ln>
                  <a:noFill/>
                </a:ln>
                <a:solidFill>
                  <a:srgbClr val="FF0000"/>
                </a:solidFill>
                <a:effectLst/>
                <a:latin typeface="Estrangelo Edessa" pitchFamily="66" charset="0"/>
                <a:ea typeface="Calibri" pitchFamily="34" charset="0"/>
                <a:cs typeface="Estrangelo Edessa" pitchFamily="66" charset="0"/>
              </a:rPr>
              <a:t>+</a:t>
            </a:r>
            <a:r>
              <a:rPr kumimoji="0" lang="en-US" sz="3200" b="1" i="0" u="none" strike="noStrike" cap="none" normalizeH="0" baseline="0" dirty="0" smtClean="0">
                <a:ln>
                  <a:noFill/>
                </a:ln>
                <a:solidFill>
                  <a:srgbClr val="FFFF00"/>
                </a:solidFill>
                <a:effectLst/>
                <a:latin typeface="Estrangelo Edessa" pitchFamily="66" charset="0"/>
                <a:ea typeface="Calibri" pitchFamily="34" charset="0"/>
                <a:cs typeface="Estrangelo Edessa" pitchFamily="66" charset="0"/>
              </a:rPr>
              <a:t> </a:t>
            </a:r>
            <a:r>
              <a:rPr kumimoji="0" lang="ar-IQ" sz="3200" b="1" i="0" u="none" strike="noStrike" cap="none" normalizeH="0" baseline="0" dirty="0" smtClean="0">
                <a:ln>
                  <a:noFill/>
                </a:ln>
                <a:solidFill>
                  <a:srgbClr val="FFFF00"/>
                </a:solidFill>
                <a:effectLst/>
                <a:latin typeface="Estrangelo Edessa" pitchFamily="66" charset="0"/>
                <a:ea typeface="Calibri" pitchFamily="34" charset="0"/>
                <a:cs typeface="Arial" pitchFamily="34" charset="0"/>
              </a:rPr>
              <a:t>وعندئذ يستطيع ان يمنحها له وبذلك تتوفر القوة الاختزالية التي تحتاجها هذه البكتريا عند نموها في بيئة يكون ثاني اوكسيد الكاربون المصدر الوحيد للكاربون فيها .</a:t>
            </a:r>
            <a:endParaRPr kumimoji="0" lang="en-US" sz="3200" b="0" i="0" u="none" strike="noStrike" cap="none" normalizeH="0" baseline="0" dirty="0" smtClean="0">
              <a:ln>
                <a:noFill/>
              </a:ln>
              <a:solidFill>
                <a:srgbClr val="FFFF00"/>
              </a:solidFill>
              <a:effectLst/>
              <a:latin typeface="Arial" pitchFamily="34" charset="0"/>
              <a:cs typeface="Arial" pitchFamily="34" charset="0"/>
            </a:endParaRPr>
          </a:p>
          <a:p>
            <a:pPr marL="0" marR="0" lvl="0" indent="0" algn="just" defTabSz="914400" rtl="1" eaLnBrk="0" fontAlgn="base" latinLnBrk="0" hangingPunct="0">
              <a:lnSpc>
                <a:spcPct val="100000"/>
              </a:lnSpc>
              <a:spcBef>
                <a:spcPct val="0"/>
              </a:spcBef>
              <a:spcAft>
                <a:spcPct val="0"/>
              </a:spcAft>
              <a:buClrTx/>
              <a:buSzTx/>
              <a:buFontTx/>
              <a:buNone/>
              <a:tabLst/>
            </a:pPr>
            <a:r>
              <a:rPr kumimoji="0" lang="ar-IQ" sz="3200" b="1" i="0" u="none" strike="noStrike" cap="none" normalizeH="0" baseline="0" dirty="0" smtClean="0">
                <a:ln>
                  <a:noFill/>
                </a:ln>
                <a:solidFill>
                  <a:srgbClr val="FFFF00"/>
                </a:solidFill>
                <a:effectLst/>
                <a:latin typeface="Estrangelo Edessa" pitchFamily="66" charset="0"/>
                <a:ea typeface="Calibri" pitchFamily="34" charset="0"/>
                <a:cs typeface="Arial" pitchFamily="34" charset="0"/>
              </a:rPr>
              <a:t>ان جزءا من </a:t>
            </a:r>
            <a:r>
              <a:rPr kumimoji="0" lang="en-US" sz="3200" b="1" i="0" u="none" strike="noStrike" cap="none" normalizeH="0" baseline="0" dirty="0" smtClean="0">
                <a:ln>
                  <a:noFill/>
                </a:ln>
                <a:solidFill>
                  <a:srgbClr val="FFFF00"/>
                </a:solidFill>
                <a:effectLst/>
                <a:latin typeface="Estrangelo Edessa" pitchFamily="66" charset="0"/>
                <a:ea typeface="Calibri" pitchFamily="34" charset="0"/>
                <a:cs typeface="Arial" pitchFamily="34" charset="0"/>
              </a:rPr>
              <a:t> </a:t>
            </a:r>
            <a:r>
              <a:rPr kumimoji="0" lang="en-US" sz="3200" b="1" i="0" u="none" strike="noStrike" cap="none" normalizeH="0" baseline="0" dirty="0" smtClean="0">
                <a:ln>
                  <a:noFill/>
                </a:ln>
                <a:solidFill>
                  <a:srgbClr val="FF0000"/>
                </a:solidFill>
                <a:effectLst/>
                <a:latin typeface="Estrangelo Edessa" pitchFamily="66" charset="0"/>
                <a:ea typeface="Calibri" pitchFamily="34" charset="0"/>
                <a:cs typeface="Estrangelo Edessa" pitchFamily="66" charset="0"/>
              </a:rPr>
              <a:t>NADH</a:t>
            </a:r>
            <a:r>
              <a:rPr kumimoji="0" lang="en-US" sz="3200" b="1" i="0" u="none" strike="noStrike" cap="none" normalizeH="0" baseline="0" dirty="0" smtClean="0">
                <a:ln>
                  <a:noFill/>
                </a:ln>
                <a:solidFill>
                  <a:srgbClr val="FFFF00"/>
                </a:solidFill>
                <a:effectLst/>
                <a:latin typeface="Estrangelo Edessa" pitchFamily="66" charset="0"/>
                <a:ea typeface="Calibri" pitchFamily="34" charset="0"/>
                <a:cs typeface="Estrangelo Edessa" pitchFamily="66" charset="0"/>
              </a:rPr>
              <a:t> </a:t>
            </a:r>
            <a:r>
              <a:rPr kumimoji="0" lang="ar-IQ" sz="3200" b="1" i="0" u="none" strike="noStrike" cap="none" normalizeH="0" baseline="0" dirty="0" smtClean="0">
                <a:ln>
                  <a:noFill/>
                </a:ln>
                <a:solidFill>
                  <a:srgbClr val="FFFF00"/>
                </a:solidFill>
                <a:effectLst/>
                <a:latin typeface="Estrangelo Edessa" pitchFamily="66" charset="0"/>
                <a:ea typeface="Calibri" pitchFamily="34" charset="0"/>
                <a:cs typeface="Arial" pitchFamily="34" charset="0"/>
              </a:rPr>
              <a:t>المتكون يستخدم في بناء الكاربون العضوي من الكاربون اللاعضوي والجزء الاخر منه يتاكسد خلال سلسلة نقل الالكترونات في عملية التنفس الذي تصاحبه عملية تخليق </a:t>
            </a:r>
            <a:r>
              <a:rPr kumimoji="0" lang="en-US" sz="3200" b="1" i="0" u="none" strike="noStrike" cap="none" normalizeH="0" baseline="0" dirty="0" smtClean="0">
                <a:ln>
                  <a:noFill/>
                </a:ln>
                <a:solidFill>
                  <a:srgbClr val="FFFF00"/>
                </a:solidFill>
                <a:effectLst/>
                <a:latin typeface="Estrangelo Edessa" pitchFamily="66" charset="0"/>
                <a:ea typeface="Calibri" pitchFamily="34" charset="0"/>
                <a:cs typeface="Arial" pitchFamily="34" charset="0"/>
              </a:rPr>
              <a:t> </a:t>
            </a:r>
            <a:r>
              <a:rPr kumimoji="0" lang="en-US" sz="3200" b="1" i="0" u="none" strike="noStrike" cap="none" normalizeH="0" baseline="0" dirty="0" smtClean="0">
                <a:ln>
                  <a:noFill/>
                </a:ln>
                <a:solidFill>
                  <a:srgbClr val="FF0000"/>
                </a:solidFill>
                <a:effectLst/>
                <a:latin typeface="Estrangelo Edessa" pitchFamily="66" charset="0"/>
                <a:ea typeface="Calibri" pitchFamily="34" charset="0"/>
                <a:cs typeface="Estrangelo Edessa" pitchFamily="66" charset="0"/>
              </a:rPr>
              <a:t>ATP </a:t>
            </a:r>
            <a:r>
              <a:rPr kumimoji="0" lang="en-US" sz="3200" b="1" i="0" u="none" strike="noStrike" cap="none" normalizeH="0" baseline="0" dirty="0" smtClean="0">
                <a:ln>
                  <a:noFill/>
                </a:ln>
                <a:solidFill>
                  <a:srgbClr val="FFFF00"/>
                </a:solidFill>
                <a:effectLst/>
                <a:latin typeface="Estrangelo Edessa" pitchFamily="66" charset="0"/>
                <a:ea typeface="Calibri" pitchFamily="34" charset="0"/>
                <a:cs typeface="Estrangelo Edessa" pitchFamily="66" charset="0"/>
              </a:rPr>
              <a:t> </a:t>
            </a:r>
            <a:r>
              <a:rPr kumimoji="0" lang="ar-IQ" sz="3200" b="1" i="0" u="none" strike="noStrike" cap="none" normalizeH="0" baseline="0" dirty="0" smtClean="0">
                <a:ln>
                  <a:noFill/>
                </a:ln>
                <a:solidFill>
                  <a:srgbClr val="FFFF00"/>
                </a:solidFill>
                <a:effectLst/>
                <a:latin typeface="Estrangelo Edessa" pitchFamily="66" charset="0"/>
                <a:ea typeface="Calibri" pitchFamily="34" charset="0"/>
                <a:cs typeface="Arial" pitchFamily="34" charset="0"/>
              </a:rPr>
              <a:t>خلال عملية الفسفرة بنقل الالكترونات .</a:t>
            </a:r>
            <a:endParaRPr kumimoji="0" lang="ar-IQ" sz="3200" b="0" i="0" u="none" strike="noStrike" cap="none" normalizeH="0" baseline="0" dirty="0" smtClean="0">
              <a:ln>
                <a:noFill/>
              </a:ln>
              <a:solidFill>
                <a:srgbClr val="FFFF00"/>
              </a:solidFill>
              <a:effectLst/>
              <a:latin typeface="Arial" pitchFamily="34" charset="0"/>
              <a:cs typeface="Arial" pitchFamily="34" charset="0"/>
            </a:endParaRPr>
          </a:p>
        </p:txBody>
      </p:sp>
    </p:spTree>
  </p:cSld>
  <p:clrMapOvr>
    <a:masterClrMapping/>
  </p:clrMapOvr>
  <p:transition spd="slow">
    <p:wedg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1" name="Picture 1"/>
          <p:cNvPicPr>
            <a:picLocks noChangeAspect="1" noChangeArrowheads="1"/>
          </p:cNvPicPr>
          <p:nvPr/>
        </p:nvPicPr>
        <p:blipFill>
          <a:blip r:embed="rId2" cstate="print"/>
          <a:srcRect/>
          <a:stretch>
            <a:fillRect/>
          </a:stretch>
        </p:blipFill>
        <p:spPr bwMode="auto">
          <a:xfrm>
            <a:off x="0" y="0"/>
            <a:ext cx="9143999" cy="6857999"/>
          </a:xfrm>
          <a:prstGeom prst="rect">
            <a:avLst/>
          </a:prstGeom>
          <a:noFill/>
          <a:ln w="9525">
            <a:noFill/>
            <a:miter lim="800000"/>
            <a:headEnd/>
            <a:tailEnd/>
          </a:ln>
          <a:effectLst/>
        </p:spPr>
      </p:pic>
    </p:spTree>
  </p:cSld>
  <p:clrMapOvr>
    <a:masterClrMapping/>
  </p:clrMapOvr>
  <p:transition spd="slow">
    <p:wedg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2" cstate="print"/>
          <a:srcRect/>
          <a:stretch>
            <a:fillRect/>
          </a:stretch>
        </p:blipFill>
        <p:spPr bwMode="auto">
          <a:xfrm>
            <a:off x="0" y="0"/>
            <a:ext cx="9143999" cy="6858000"/>
          </a:xfrm>
          <a:prstGeom prst="rect">
            <a:avLst/>
          </a:prstGeom>
          <a:noFill/>
          <a:ln w="9525">
            <a:noFill/>
            <a:miter lim="800000"/>
            <a:headEnd/>
            <a:tailEnd/>
          </a:ln>
          <a:effectLst/>
        </p:spPr>
      </p:pic>
    </p:spTree>
  </p:cSld>
  <p:clrMapOvr>
    <a:masterClrMapping/>
  </p:clrMapOvr>
  <p:transition spd="slow">
    <p:wedg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p:nvPr/>
        </p:nvPicPr>
        <p:blipFill>
          <a:blip r:embed="rId2" cstate="print"/>
          <a:srcRect/>
          <a:stretch>
            <a:fillRect/>
          </a:stretch>
        </p:blipFill>
        <p:spPr bwMode="auto">
          <a:xfrm>
            <a:off x="0" y="0"/>
            <a:ext cx="9143999" cy="6857999"/>
          </a:xfrm>
          <a:prstGeom prst="rect">
            <a:avLst/>
          </a:prstGeom>
          <a:noFill/>
          <a:ln w="9525">
            <a:noFill/>
            <a:miter lim="800000"/>
            <a:headEnd/>
            <a:tailEnd/>
          </a:ln>
        </p:spPr>
      </p:pic>
    </p:spTree>
  </p:cSld>
  <p:clrMapOvr>
    <a:masterClrMapping/>
  </p:clrMapOvr>
  <p:transition spd="slow">
    <p:wedg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Fig 1"/>
          <p:cNvPicPr/>
          <p:nvPr/>
        </p:nvPicPr>
        <p:blipFill>
          <a:blip r:embed="rId2" cstate="print"/>
          <a:srcRect/>
          <a:stretch>
            <a:fillRect/>
          </a:stretch>
        </p:blipFill>
        <p:spPr bwMode="auto">
          <a:xfrm>
            <a:off x="0" y="0"/>
            <a:ext cx="9144000" cy="5867400"/>
          </a:xfrm>
          <a:prstGeom prst="rect">
            <a:avLst/>
          </a:prstGeom>
          <a:noFill/>
          <a:ln w="9525">
            <a:noFill/>
            <a:miter lim="800000"/>
            <a:headEnd/>
            <a:tailEnd/>
          </a:ln>
        </p:spPr>
      </p:pic>
      <p:pic>
        <p:nvPicPr>
          <p:cNvPr id="2049" name="Picture 1"/>
          <p:cNvPicPr>
            <a:picLocks noChangeAspect="1" noChangeArrowheads="1"/>
          </p:cNvPicPr>
          <p:nvPr/>
        </p:nvPicPr>
        <p:blipFill>
          <a:blip r:embed="rId3" cstate="print"/>
          <a:srcRect/>
          <a:stretch>
            <a:fillRect/>
          </a:stretch>
        </p:blipFill>
        <p:spPr bwMode="auto">
          <a:xfrm>
            <a:off x="533400" y="6019800"/>
            <a:ext cx="7772400" cy="504825"/>
          </a:xfrm>
          <a:prstGeom prst="rect">
            <a:avLst/>
          </a:prstGeom>
          <a:noFill/>
          <a:ln w="9525">
            <a:noFill/>
            <a:miter lim="800000"/>
            <a:headEnd/>
            <a:tailEnd/>
          </a:ln>
          <a:effectLst/>
        </p:spPr>
      </p:pic>
    </p:spTree>
  </p:cSld>
  <p:clrMapOvr>
    <a:masterClrMapping/>
  </p:clrMapOvr>
  <p:transition spd="slow">
    <p:wedg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391</TotalTime>
  <Words>731</Words>
  <Application>Microsoft Office PowerPoint</Application>
  <PresentationFormat>On-screen Show (4:3)</PresentationFormat>
  <Paragraphs>22</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Flow</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vector>
  </TitlesOfParts>
  <Company>By DR.Ahmed Saker 2o1O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Sn</dc:creator>
  <cp:lastModifiedBy>Sn</cp:lastModifiedBy>
  <cp:revision>68</cp:revision>
  <dcterms:created xsi:type="dcterms:W3CDTF">2016-12-07T18:28:58Z</dcterms:created>
  <dcterms:modified xsi:type="dcterms:W3CDTF">2017-01-04T21:13:13Z</dcterms:modified>
</cp:coreProperties>
</file>